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152"/>
  </p:notesMasterIdLst>
  <p:handoutMasterIdLst>
    <p:handoutMasterId r:id="rId153"/>
  </p:handoutMasterIdLst>
  <p:sldIdLst>
    <p:sldId id="583" r:id="rId3"/>
    <p:sldId id="257" r:id="rId4"/>
    <p:sldId id="313" r:id="rId5"/>
    <p:sldId id="260" r:id="rId6"/>
    <p:sldId id="261" r:id="rId7"/>
    <p:sldId id="582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591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464" r:id="rId38"/>
    <p:sldId id="465" r:id="rId39"/>
    <p:sldId id="337" r:id="rId40"/>
    <p:sldId id="340" r:id="rId41"/>
    <p:sldId id="341" r:id="rId42"/>
    <p:sldId id="369" r:id="rId43"/>
    <p:sldId id="265" r:id="rId44"/>
    <p:sldId id="345" r:id="rId45"/>
    <p:sldId id="346" r:id="rId46"/>
    <p:sldId id="347" r:id="rId47"/>
    <p:sldId id="349" r:id="rId48"/>
    <p:sldId id="348" r:id="rId49"/>
    <p:sldId id="322" r:id="rId50"/>
    <p:sldId id="351" r:id="rId51"/>
    <p:sldId id="273" r:id="rId52"/>
    <p:sldId id="357" r:id="rId53"/>
    <p:sldId id="274" r:id="rId54"/>
    <p:sldId id="359" r:id="rId55"/>
    <p:sldId id="590" r:id="rId56"/>
    <p:sldId id="589" r:id="rId57"/>
    <p:sldId id="588" r:id="rId58"/>
    <p:sldId id="587" r:id="rId59"/>
    <p:sldId id="586" r:id="rId60"/>
    <p:sldId id="360" r:id="rId61"/>
    <p:sldId id="361" r:id="rId62"/>
    <p:sldId id="362" r:id="rId63"/>
    <p:sldId id="363" r:id="rId64"/>
    <p:sldId id="275" r:id="rId65"/>
    <p:sldId id="469" r:id="rId66"/>
    <p:sldId id="470" r:id="rId67"/>
    <p:sldId id="471" r:id="rId68"/>
    <p:sldId id="472" r:id="rId69"/>
    <p:sldId id="473" r:id="rId70"/>
    <p:sldId id="480" r:id="rId71"/>
    <p:sldId id="481" r:id="rId72"/>
    <p:sldId id="482" r:id="rId73"/>
    <p:sldId id="483" r:id="rId74"/>
    <p:sldId id="485" r:id="rId75"/>
    <p:sldId id="486" r:id="rId76"/>
    <p:sldId id="487" r:id="rId77"/>
    <p:sldId id="488" r:id="rId78"/>
    <p:sldId id="489" r:id="rId79"/>
    <p:sldId id="490" r:id="rId80"/>
    <p:sldId id="491" r:id="rId81"/>
    <p:sldId id="492" r:id="rId82"/>
    <p:sldId id="493" r:id="rId83"/>
    <p:sldId id="494" r:id="rId84"/>
    <p:sldId id="655" r:id="rId85"/>
    <p:sldId id="656" r:id="rId86"/>
    <p:sldId id="657" r:id="rId87"/>
    <p:sldId id="658" r:id="rId88"/>
    <p:sldId id="592" r:id="rId89"/>
    <p:sldId id="593" r:id="rId90"/>
    <p:sldId id="594" r:id="rId91"/>
    <p:sldId id="595" r:id="rId92"/>
    <p:sldId id="596" r:id="rId93"/>
    <p:sldId id="597" r:id="rId94"/>
    <p:sldId id="598" r:id="rId95"/>
    <p:sldId id="599" r:id="rId96"/>
    <p:sldId id="600" r:id="rId97"/>
    <p:sldId id="601" r:id="rId98"/>
    <p:sldId id="602" r:id="rId99"/>
    <p:sldId id="603" r:id="rId100"/>
    <p:sldId id="604" r:id="rId101"/>
    <p:sldId id="605" r:id="rId102"/>
    <p:sldId id="606" r:id="rId103"/>
    <p:sldId id="607" r:id="rId104"/>
    <p:sldId id="608" r:id="rId105"/>
    <p:sldId id="609" r:id="rId106"/>
    <p:sldId id="610" r:id="rId107"/>
    <p:sldId id="611" r:id="rId108"/>
    <p:sldId id="612" r:id="rId109"/>
    <p:sldId id="613" r:id="rId110"/>
    <p:sldId id="614" r:id="rId111"/>
    <p:sldId id="615" r:id="rId112"/>
    <p:sldId id="616" r:id="rId113"/>
    <p:sldId id="617" r:id="rId114"/>
    <p:sldId id="618" r:id="rId115"/>
    <p:sldId id="619" r:id="rId116"/>
    <p:sldId id="620" r:id="rId117"/>
    <p:sldId id="621" r:id="rId118"/>
    <p:sldId id="622" r:id="rId119"/>
    <p:sldId id="623" r:id="rId120"/>
    <p:sldId id="624" r:id="rId121"/>
    <p:sldId id="625" r:id="rId122"/>
    <p:sldId id="626" r:id="rId123"/>
    <p:sldId id="627" r:id="rId124"/>
    <p:sldId id="628" r:id="rId125"/>
    <p:sldId id="629" r:id="rId126"/>
    <p:sldId id="630" r:id="rId127"/>
    <p:sldId id="631" r:id="rId128"/>
    <p:sldId id="632" r:id="rId129"/>
    <p:sldId id="633" r:id="rId130"/>
    <p:sldId id="634" r:id="rId131"/>
    <p:sldId id="635" r:id="rId132"/>
    <p:sldId id="636" r:id="rId133"/>
    <p:sldId id="637" r:id="rId134"/>
    <p:sldId id="638" r:id="rId135"/>
    <p:sldId id="639" r:id="rId136"/>
    <p:sldId id="640" r:id="rId137"/>
    <p:sldId id="641" r:id="rId138"/>
    <p:sldId id="642" r:id="rId139"/>
    <p:sldId id="643" r:id="rId140"/>
    <p:sldId id="644" r:id="rId141"/>
    <p:sldId id="645" r:id="rId142"/>
    <p:sldId id="646" r:id="rId143"/>
    <p:sldId id="647" r:id="rId144"/>
    <p:sldId id="648" r:id="rId145"/>
    <p:sldId id="649" r:id="rId146"/>
    <p:sldId id="650" r:id="rId147"/>
    <p:sldId id="651" r:id="rId148"/>
    <p:sldId id="652" r:id="rId149"/>
    <p:sldId id="653" r:id="rId150"/>
    <p:sldId id="654" r:id="rId151"/>
  </p:sldIdLst>
  <p:sldSz cx="6858000" cy="9906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8" userDrawn="1">
          <p15:clr>
            <a:srgbClr val="A4A3A4"/>
          </p15:clr>
        </p15:guide>
        <p15:guide id="2" pos="3475" userDrawn="1">
          <p15:clr>
            <a:srgbClr val="A4A3A4"/>
          </p15:clr>
        </p15:guide>
        <p15:guide id="3" pos="4065" userDrawn="1">
          <p15:clr>
            <a:srgbClr val="A4A3A4"/>
          </p15:clr>
        </p15:guide>
        <p15:guide id="4" pos="2160" userDrawn="1">
          <p15:clr>
            <a:srgbClr val="A4A3A4"/>
          </p15:clr>
        </p15:guide>
        <p15:guide id="5" orient="horz" pos="4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bomi" initials="k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316"/>
    <a:srgbClr val="EB6300"/>
    <a:srgbClr val="717171"/>
    <a:srgbClr val="FF7715"/>
    <a:srgbClr val="FF9300"/>
    <a:srgbClr val="333333"/>
    <a:srgbClr val="3399FF"/>
    <a:srgbClr val="FFCE54"/>
    <a:srgbClr val="4866A0"/>
    <a:srgbClr val="F8F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23" autoAdjust="0"/>
    <p:restoredTop sz="94660" autoAdjust="0"/>
  </p:normalViewPr>
  <p:slideViewPr>
    <p:cSldViewPr snapToGrid="0" showGuides="1">
      <p:cViewPr varScale="1">
        <p:scale>
          <a:sx n="80" d="100"/>
          <a:sy n="80" d="100"/>
        </p:scale>
        <p:origin x="2928" y="96"/>
      </p:cViewPr>
      <p:guideLst>
        <p:guide orient="horz" pos="988"/>
        <p:guide pos="3475"/>
        <p:guide pos="4065"/>
        <p:guide pos="2160"/>
        <p:guide orient="horz" pos="444"/>
      </p:guideLst>
    </p:cSldViewPr>
  </p:slideViewPr>
  <p:outlineViewPr>
    <p:cViewPr>
      <p:scale>
        <a:sx n="33" d="100"/>
        <a:sy n="33" d="100"/>
      </p:scale>
      <p:origin x="0" y="93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48" d="100"/>
          <a:sy n="148" d="100"/>
        </p:scale>
        <p:origin x="-67" y="-499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handoutMaster" Target="handoutMasters/handout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commentAuthors" Target="commentAuthor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9F56B7A-0C30-4252-9489-D6733C89A4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058" cy="4984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F7360A-2321-4A87-8303-8247AF9CCC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530" y="2"/>
            <a:ext cx="2946058" cy="4984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341FD-F78C-47BF-A875-524FB2ADB823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F937A-047E-4958-AD98-947102BCBD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220"/>
            <a:ext cx="2946058" cy="4984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3B79F1-84B8-4447-8FE4-01598508CF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530" y="9428220"/>
            <a:ext cx="2946058" cy="4984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2C404-CCFD-422F-8FEF-63351A90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098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7:54:16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7:54:21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74 168 24575,'-2'47'0,"1"-2"0,-5-6 0,5 0 0,-1-8 0,2-6 0,0-9 0,0-7 0,-2-9 0,1-9 0,-4-16 0,5-2 0,-6-6 0,6-11 0,-3 18 0,3-9 0,0 22 0,0 4 0,0 1 0,0 10 0,0 7 0,0 5 0,0 10 0,0-3 0,0 3 0,0-3 0,2-4 0,-2-4 0,4-3 0,-4-4 0,3-1 0,-2-7 0,0-10 0,-1-4 0,0-16 0,0 5 0,2-2 0,-1 5 0,3 3 0,-1 4 0,1 6 0,-1 3 0,-1 8 0,-1 12 0,-1 9 0,0 6 0,3 9 0,-2-9 0,2 2 0,-1-8 0,-2-7 0,2-6 0,0-14 0,-1-12 0,4-13 0,-4-8 0,2 0 0,-3 5 0,0 4 0,0 6 0,0 10 0,0 0 0,0 12 0,-2 14 0,-1 2 0,-2 12 0,1-9 0,1-1 0,-1-6 0,4-2 0,-3-3 0,1-3 0,-2-14 0,2-8 0,-3-10 0,5 0 0,-11 5 0,5 4 0,-7 3 0,6 4 0,2 6 0,1 5 0,-1 1 0,1 15 0,0 8 0,1 5 0,3 11 0,0-11 0,3 3 0,2-5 0,0-9 0,1-2 0,-2-8 0,-1 0 0,0-3 0,2-7 0,3-9 0,0-8 0,0-3 0,-5-8 0,-1 11 0,-2-3 0,0 11 0,0 6 0,-3 8 0,2 12 0,-5 3 0,6 18 0,-2-7 0,2 4 0,0-10 0,0-3 0,0-7 0,1-2 0,1-4 0,3-6 0,1-5 0,0-11 0,3 0 0,0-6 0,-1 4 0,0 3 0,-3 3 0,0 6 0,-4 10 0,-1 11 0,0 5 0,0 15 0,0-7 0,0 7 0,0-8 0,0-4 0,0-7 0,0-6 0,0-3 0,0-22 0,2 4 0,1-17 0,0 13 0,2-2 0,-3 5 0,3 0 0,-6 11 0,0 3 0,-5 10 0,2 1 0,0 2 0,0 0 0,0-3 0,1 0 0,2-4 0,1-2 0,-2-3 0,2-6 0,1-11 0,4-2 0,1-6 0,2 4 0,-1 0 0,-2 2 0,2 5 0,-3 5 0,-2 3 0,0 3 0,-1 4 0,-2 2 0,-3 6 0,0-2 0,0-3 0,4-5 0,2-8 0,0-6 0,3-7 0,-5 0 0,5-3 0,-4 0 0,1 8 0,-2-1 0,0 10 0,2 9 0,-2-1 0,2 12 0,-2-5 0,0 1 0,0-3 0,0-1 0,0-2 0,0-3 0,-2-2 0,-5 4 0,-1 5 0,-4 9 0,4 8 0,-2-3 0,4 3 0,-3-7 0,4-1 0,-1-5 0,3-3 0,0-6 0,1-2 0,1-5 0,-1-1 0,2 1 0,-2 0 0,2 5 0,0-3 0,2 1 0,2-6 0,0 0 0,2-2 0,-1 3 0,-2 4 0,-2 6 0,-1 3 0,-4 6 0,1-1 0,-1 2 0,1-3 0,0-2 0,3-1 0,-1-3 0,-1-1 0,2-3 0,-3 0 0,3-3 0,-1 1 0,1-1 0,0-7 0,0 0 0,2-9 0,-1 5 0,3-6 0,-1 3 0,0-3 0,1 3 0,-4 1 0,2 5 0,-2 3 0,0 3 0,0 30 0,-2-7 0,1 21 0,-1-7 0,2-6 0,0 4 0,0-6 0,-2-10 0,2-1 0,-2-7 0,2-25 0,0 2 0,0-22 0,3 10 0,0 0 0,0 0 0,2 7 0,-3 5 0,0 12 0,0 14 0,-2 5 0,0 14 0,0-3 0,0 0 0,0-4 0,0-7 0,0-5 0,0-3 0,0-21 0,2 6 0,0-16 0,2 14 0,-2 1 0,0 8 0,-4 2 0,0 8 0,0 0 0,0 4 0,2-4 0,0 2 0,0-5 0,0 2 0,0-3 0,0-2 0,0-7 0,1 2 0,1-3 0,1 9 0,1 2 0,-1 2 0,1 0 0,-1-2 0,-1 0 0,0-2 0,-2-2 0,-5-10 0,2 3 0,-4-17 0,2 7 0,2-4 0,1 3 0,2 4 0,0 9 0,0 2 0,0 12 0,0 1 0,0-1 0,2 0 0,-2-3 0,2-1 0,-2-2 0,0-1 0,2-10 0,-2 6 0,2-8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7:54:25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07:54:28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157 328 24575,'2'19'0,"0"-4"0,1 2 0,-2-6 0,1 1 0,-1-5 0,1-3 0,-2-3 0,-2-10 0,-2-5 0,-1-6 0,1-4 0,-1 6 0,3 0 0,0 4 0,0 5 0,2-1 0,-1 5 0,2 1 0,0 6 0,2 2 0,0 2 0,0-1 0,0-1 0,-2-2 0,2 1 0,-3-3 0,1-7 0,-3-7 0,-3-7 0,0 0 0,-7-3 0,5 3 0,-4 2 0,5 5 0,2 7 0,3 4 0,-2 7 0,1 16 0,1 8 0,-2 11 0,3-2 0,-3-11 0,1-4 0,2-9 0,-2-4 0,2-2 0,-1-4 0,-1-17 0,-2 0 0,-1-11 0,-2 4 0,2 1 0,-3 2 0,4 2 0,-2 3 0,4 8 0,0 11 0,2 10 0,3 17 0,2-6 0,-2 18 0,1-24 0,-4 6 0,0-16 0,1-9 0,1-4 0,0-2 0,-1-17 0,-3-4 0,-5-18 0,0-6 0,-5 4 0,1-18 0,4 29 0,-2-15 0,7 25 0,-1 7 0,1 3 0,1 11 0,0 5 0,0 7 0,1 5 0,0 6 0,0-4 0,0 1 0,0-8 0,0-1 0,0-4 0,0 1 0,-1-4 0,1-7 0,-1 2 0,1-4 0,0 3 0,2 20 0,1-2 0,4 17 0,-2-9 0,4-1 0,-5-7 0,0-2 0,-2-7 0,-1-2 0,0-12 0,-1-8 0,0-8 0,-2-2 0,1 7 0,-3 0 0,4 9 0,-4 1 0,6 15 0,-1 3 0,5 10 0,4 3 0,-1-2 0,2 0 0,-5-6 0,-1-2 0,-2-5 0,0 0 0,-2-8 0,0-6 0,-1-3 0,0-2 0,0 5 0,0 1 0,0 12 0,0 6 0,0 8 0,-2 6 0,2-6 0,-3 2 0,3-3 0,0-5 0,0-6 0,0-9 0,0-9 0,0-2 0,0-3 0,0 5 0,0-8 0,2 14 0,-2-5 0,1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3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FD55B-812B-4756-BFEE-39B1D4439199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39963" y="1239838"/>
            <a:ext cx="23177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6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28586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91AC-D199-4EC5-A5CF-D2B5FE58CC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802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31AC3-D88F-430C-BE4A-182872DA0832}"/>
              </a:ext>
            </a:extLst>
          </p:cNvPr>
          <p:cNvSpPr/>
          <p:nvPr userDrawn="1"/>
        </p:nvSpPr>
        <p:spPr>
          <a:xfrm>
            <a:off x="0" y="9527176"/>
            <a:ext cx="6858000" cy="378823"/>
          </a:xfrm>
          <a:prstGeom prst="rect">
            <a:avLst/>
          </a:prstGeom>
          <a:solidFill>
            <a:srgbClr val="716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A25294C8-65B9-4F07-AD92-2C6378E622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24958" y="9664551"/>
            <a:ext cx="254717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Copyright(c) 2021 By I-BRICKS Inc, All Rights reserved.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40DF7-6971-498D-ACC4-BA0973783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4" y="9664552"/>
            <a:ext cx="665857" cy="12484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33FC71-DDC7-49B6-B133-3CC7684852D1}"/>
              </a:ext>
            </a:extLst>
          </p:cNvPr>
          <p:cNvCxnSpPr/>
          <p:nvPr userDrawn="1"/>
        </p:nvCxnSpPr>
        <p:spPr>
          <a:xfrm>
            <a:off x="0" y="465033"/>
            <a:ext cx="6858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51253C5-3957-4E7B-A91F-61C885A6B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46898" y="9548668"/>
            <a:ext cx="665857" cy="325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defRPr>
            </a:lvl1pPr>
          </a:lstStyle>
          <a:p>
            <a:fld id="{8B61FA68-4457-4236-95C8-33CFF130C8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4D5479-856A-4FEC-BB6E-7196DD454882}"/>
              </a:ext>
            </a:extLst>
          </p:cNvPr>
          <p:cNvSpPr/>
          <p:nvPr userDrawn="1"/>
        </p:nvSpPr>
        <p:spPr>
          <a:xfrm>
            <a:off x="0" y="3178072"/>
            <a:ext cx="2316358" cy="10402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개체 틀 1">
            <a:extLst>
              <a:ext uri="{FF2B5EF4-FFF2-40B4-BE49-F238E27FC236}">
                <a16:creationId xmlns:a16="http://schemas.microsoft.com/office/drawing/2014/main" id="{EE52D1A5-6D38-41F8-AD62-2A923104B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15660" y="3096890"/>
            <a:ext cx="2690247" cy="14856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r" defTabSz="457200" rtl="0" eaLnBrk="1" latinLnBrk="0" hangingPunct="1">
              <a:lnSpc>
                <a:spcPct val="80000"/>
              </a:lnSpc>
              <a:defRPr lang="ko-KR" altLang="en-US" sz="11500" b="1" i="0" kern="1200" spc="-3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0E38A35-03D3-4EA6-BFFA-6327FDBBB1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358" y="3173577"/>
            <a:ext cx="3842902" cy="1408978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buNone/>
              <a:defRPr lang="ko-KR" altLang="en-US" sz="4000" b="1" kern="1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lnSpc>
                <a:spcPct val="80000"/>
              </a:lnSpc>
              <a:buNone/>
              <a:defRPr lang="ko-KR" altLang="en-US" sz="4000" b="1" kern="1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 algn="l" defTabSz="457200" rtl="0" eaLnBrk="1" latinLnBrk="0" hangingPunct="1">
              <a:lnSpc>
                <a:spcPct val="80000"/>
              </a:lnSpc>
              <a:buNone/>
              <a:defRPr lang="ko-KR" altLang="en-US" sz="4000" b="1" kern="1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0" indent="0" algn="l" defTabSz="457200" rtl="0" eaLnBrk="1" latinLnBrk="0" hangingPunct="1">
              <a:lnSpc>
                <a:spcPct val="80000"/>
              </a:lnSpc>
              <a:buNone/>
              <a:defRPr lang="ko-KR" altLang="en-US" sz="4000" b="1" kern="1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0" indent="0" algn="l" defTabSz="457200" rtl="0" eaLnBrk="1" latinLnBrk="0" hangingPunct="1">
              <a:lnSpc>
                <a:spcPct val="80000"/>
              </a:lnSpc>
              <a:buNone/>
              <a:defRPr lang="ko-KR" altLang="en-US" sz="4000" b="1" kern="1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987658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A6140-331D-45B7-B416-59EBC582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527050"/>
            <a:ext cx="5915025" cy="19145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0009E0-DCDD-4461-8107-CD75A800B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075" y="2428875"/>
            <a:ext cx="2900363" cy="1189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89AB6B-B769-437E-84FD-D68AF0586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075" y="3617913"/>
            <a:ext cx="2900363" cy="53228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8B93CB-FE6A-42EA-9004-570BD0446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28875"/>
            <a:ext cx="2916237" cy="1189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CC7C7D-39D4-466C-8ADC-522FBA41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17913"/>
            <a:ext cx="2916237" cy="53228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1BBCD5-8370-4D6E-8BAC-05467975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E3A411-C744-45D3-8F8C-B8F58274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4F321F-FE85-4C8E-9771-09AFBA94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9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DA0F8-28C3-4723-A107-80A598C2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3487F1-D22D-4040-B05D-83C1E211F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BB93EF-FEE2-463C-9D53-9390F923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E78334-D442-4490-8B8E-D1667315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2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6E2716-3FEE-4452-9022-63D61B31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BAB50A-6EFC-4C13-A102-B8FA96F4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57A80-8EFF-4B9A-BFEA-E3B6BB8A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4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B27A0-43DF-4527-A775-CF639725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60400"/>
            <a:ext cx="2211388" cy="2311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96EC8-A370-41F3-8148-7BBC64294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238" y="1425575"/>
            <a:ext cx="3471862" cy="7040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6160BC-425D-4526-BCA2-E2CD1A78C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2971800"/>
            <a:ext cx="2211388" cy="550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F138AA-67AF-4B18-A8BB-18DA5111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AF5139-54F0-49EA-A8D4-1CE016BC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0EC7C-5F29-4C57-AC29-F1D0C986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107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3D0D8-CE0F-4A34-9458-7C0B3549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60400"/>
            <a:ext cx="2211388" cy="2311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454308-DF61-4B01-8ABE-317F8A3BA2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6238" y="1425575"/>
            <a:ext cx="3471862" cy="7040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7732A-187F-4ABC-94D1-9A8E69B33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2971800"/>
            <a:ext cx="2211388" cy="5505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7C629-47B5-4150-B6A4-74C42BD9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CD3C63-6A83-4644-A307-9B446A52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24D3C-8584-4F7B-AEAF-6DAE1A52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61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89226-B75D-4B9D-B16B-FFDFC164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DDE0A3-4457-4E91-97E7-6AD71D76C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675494-A40E-4302-AE1B-9DB87FD4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06B68-2A73-4427-A2B2-D89D39F4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F4B6F-58F2-4C0E-81C9-848B3537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20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64626B-42F5-4EFE-B69C-3775889E7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8550" y="527050"/>
            <a:ext cx="1477963" cy="83947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9A90CA-313E-47E0-A8CA-D10FAF950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8" y="527050"/>
            <a:ext cx="4284662" cy="83947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4EBB5-1066-4ABD-AB0A-32D4910A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90388-989A-491B-A6A3-8C79E5E00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8ABE1-0978-41B5-84B4-901B3F60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64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A867EB-5006-463A-BD7C-67F40AC403C4}"/>
              </a:ext>
            </a:extLst>
          </p:cNvPr>
          <p:cNvGrpSpPr/>
          <p:nvPr userDrawn="1"/>
        </p:nvGrpSpPr>
        <p:grpSpPr>
          <a:xfrm flipV="1">
            <a:off x="0" y="0"/>
            <a:ext cx="6858000" cy="6150634"/>
            <a:chOff x="0" y="3774948"/>
            <a:chExt cx="6858000" cy="61310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9BA759-7190-4931-A1A0-FFF537C6B4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0" y="3774948"/>
              <a:ext cx="6858000" cy="613105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4610EF-DB32-470E-8D61-72B8E29E6535}"/>
                </a:ext>
              </a:extLst>
            </p:cNvPr>
            <p:cNvSpPr/>
            <p:nvPr userDrawn="1"/>
          </p:nvSpPr>
          <p:spPr>
            <a:xfrm>
              <a:off x="2320506" y="4226943"/>
              <a:ext cx="2320505" cy="897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1515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9FE8A4-7D95-47A9-96CF-176E3C921061}"/>
              </a:ext>
            </a:extLst>
          </p:cNvPr>
          <p:cNvGrpSpPr/>
          <p:nvPr userDrawn="1"/>
        </p:nvGrpSpPr>
        <p:grpSpPr>
          <a:xfrm rot="10800000" flipV="1">
            <a:off x="-17251" y="3755366"/>
            <a:ext cx="6858000" cy="6150634"/>
            <a:chOff x="0" y="3774948"/>
            <a:chExt cx="6858000" cy="613105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4203D7-0AB8-4CDD-836F-A1F578C253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0" y="3774948"/>
              <a:ext cx="6858000" cy="613105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42DBBED-BED1-4CD9-AAFE-E01BB70648B7}"/>
                </a:ext>
              </a:extLst>
            </p:cNvPr>
            <p:cNvSpPr/>
            <p:nvPr userDrawn="1"/>
          </p:nvSpPr>
          <p:spPr>
            <a:xfrm>
              <a:off x="2320506" y="4226943"/>
              <a:ext cx="2320505" cy="897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52287F-4D2C-4FA4-A941-62A740BBD230}"/>
              </a:ext>
            </a:extLst>
          </p:cNvPr>
          <p:cNvSpPr/>
          <p:nvPr userDrawn="1"/>
        </p:nvSpPr>
        <p:spPr>
          <a:xfrm>
            <a:off x="-17251" y="2760611"/>
            <a:ext cx="6876000" cy="1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7A6FA-2B7F-4533-9550-54F8AAB93BB1}"/>
              </a:ext>
            </a:extLst>
          </p:cNvPr>
          <p:cNvSpPr txBox="1"/>
          <p:nvPr userDrawn="1"/>
        </p:nvSpPr>
        <p:spPr>
          <a:xfrm>
            <a:off x="408693" y="2075606"/>
            <a:ext cx="6099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지능형 민원상담시스템 구축</a:t>
            </a:r>
            <a:r>
              <a:rPr lang="en-US" altLang="ko-KR" sz="28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sz="28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용인시</a:t>
            </a:r>
            <a:r>
              <a:rPr lang="en-US" altLang="ko-KR" sz="3200" b="1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endParaRPr lang="en-US" altLang="ko-KR" sz="2400" b="1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48" y="8437803"/>
            <a:ext cx="1767401" cy="8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31AC3-D88F-430C-BE4A-182872DA0832}"/>
              </a:ext>
            </a:extLst>
          </p:cNvPr>
          <p:cNvSpPr/>
          <p:nvPr userDrawn="1"/>
        </p:nvSpPr>
        <p:spPr>
          <a:xfrm>
            <a:off x="0" y="9527176"/>
            <a:ext cx="6858000" cy="378823"/>
          </a:xfrm>
          <a:prstGeom prst="rect">
            <a:avLst/>
          </a:prstGeom>
          <a:solidFill>
            <a:srgbClr val="716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A25294C8-65B9-4F07-AD92-2C6378E622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24958" y="9664551"/>
            <a:ext cx="254717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Copyright(c) 2021 By I-BRICKS Inc, All Rights reserved.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40DF7-6971-498D-ACC4-BA0973783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4" y="9664552"/>
            <a:ext cx="665857" cy="12484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33FC71-DDC7-49B6-B133-3CC7684852D1}"/>
              </a:ext>
            </a:extLst>
          </p:cNvPr>
          <p:cNvCxnSpPr/>
          <p:nvPr userDrawn="1"/>
        </p:nvCxnSpPr>
        <p:spPr>
          <a:xfrm>
            <a:off x="0" y="465033"/>
            <a:ext cx="6858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51253C5-3957-4E7B-A91F-61C885A6B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46898" y="9548668"/>
            <a:ext cx="665857" cy="325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8B61FA68-4457-4236-95C8-33CFF130C8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A74AF-53D9-44BD-8B56-FD40F29AE841}"/>
              </a:ext>
            </a:extLst>
          </p:cNvPr>
          <p:cNvSpPr txBox="1"/>
          <p:nvPr userDrawn="1"/>
        </p:nvSpPr>
        <p:spPr>
          <a:xfrm>
            <a:off x="5448300" y="123227"/>
            <a:ext cx="1511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1000" b="1" spc="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챗봇</a:t>
            </a:r>
            <a:r>
              <a:rPr lang="ko-KR" altLang="en-US" sz="1000" b="1" spc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관리도구 매뉴얼</a:t>
            </a:r>
            <a:endParaRPr lang="en-US" altLang="ko-KR" sz="1000" b="1" spc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4908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31AC3-D88F-430C-BE4A-182872DA0832}"/>
              </a:ext>
            </a:extLst>
          </p:cNvPr>
          <p:cNvSpPr/>
          <p:nvPr userDrawn="1"/>
        </p:nvSpPr>
        <p:spPr>
          <a:xfrm>
            <a:off x="0" y="9527176"/>
            <a:ext cx="6858000" cy="378823"/>
          </a:xfrm>
          <a:prstGeom prst="rect">
            <a:avLst/>
          </a:prstGeom>
          <a:solidFill>
            <a:srgbClr val="716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A25294C8-65B9-4F07-AD92-2C6378E622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24958" y="9664551"/>
            <a:ext cx="254717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Copyright(c) 2021 By I-BRICKS Inc, All Rights reserved.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40DF7-6971-498D-ACC4-BA0973783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4" y="9664552"/>
            <a:ext cx="665857" cy="12484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33FC71-DDC7-49B6-B133-3CC7684852D1}"/>
              </a:ext>
            </a:extLst>
          </p:cNvPr>
          <p:cNvCxnSpPr/>
          <p:nvPr userDrawn="1"/>
        </p:nvCxnSpPr>
        <p:spPr>
          <a:xfrm>
            <a:off x="0" y="465033"/>
            <a:ext cx="6858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51253C5-3957-4E7B-A91F-61C885A6B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46898" y="9548668"/>
            <a:ext cx="665857" cy="325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8B61FA68-4457-4236-95C8-33CFF130C8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624B6E-C61D-4D8E-B6B2-784AE3E1D780}"/>
              </a:ext>
            </a:extLst>
          </p:cNvPr>
          <p:cNvSpPr/>
          <p:nvPr userDrawn="1"/>
        </p:nvSpPr>
        <p:spPr>
          <a:xfrm>
            <a:off x="0" y="3178072"/>
            <a:ext cx="2316358" cy="10402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49DEAC2-F037-4981-A6AA-0EECC7866CA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358" y="3173577"/>
            <a:ext cx="3842902" cy="1408978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buNone/>
              <a:defRPr lang="ko-KR" altLang="en-US" sz="4000" b="1" kern="1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lnSpc>
                <a:spcPct val="80000"/>
              </a:lnSpc>
              <a:buNone/>
              <a:defRPr lang="ko-KR" altLang="en-US" sz="4000" b="1" kern="1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0" indent="0" algn="l" defTabSz="457200" rtl="0" eaLnBrk="1" latinLnBrk="0" hangingPunct="1">
              <a:lnSpc>
                <a:spcPct val="80000"/>
              </a:lnSpc>
              <a:buNone/>
              <a:defRPr lang="ko-KR" altLang="en-US" sz="4000" b="1" kern="1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0" indent="0" algn="l" defTabSz="457200" rtl="0" eaLnBrk="1" latinLnBrk="0" hangingPunct="1">
              <a:lnSpc>
                <a:spcPct val="80000"/>
              </a:lnSpc>
              <a:buNone/>
              <a:defRPr lang="ko-KR" altLang="en-US" sz="4000" b="1" kern="1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0" indent="0" algn="l" defTabSz="457200" rtl="0" eaLnBrk="1" latinLnBrk="0" hangingPunct="1">
              <a:lnSpc>
                <a:spcPct val="80000"/>
              </a:lnSpc>
              <a:buNone/>
              <a:defRPr lang="ko-KR" altLang="en-US" sz="4000" b="1" kern="12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371AC162-3BE7-4222-9996-DBDAF4B8B3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15660" y="3096890"/>
            <a:ext cx="2690247" cy="14856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r" defTabSz="457200" rtl="0" eaLnBrk="1" latinLnBrk="0" hangingPunct="1">
              <a:lnSpc>
                <a:spcPct val="80000"/>
              </a:lnSpc>
              <a:defRPr lang="ko-KR" altLang="en-US" sz="11500" b="1" i="0" kern="1200" spc="-3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E11312-E347-4745-8F48-13074566DA49}"/>
              </a:ext>
            </a:extLst>
          </p:cNvPr>
          <p:cNvSpPr txBox="1"/>
          <p:nvPr userDrawn="1"/>
        </p:nvSpPr>
        <p:spPr>
          <a:xfrm>
            <a:off x="5448300" y="123227"/>
            <a:ext cx="1511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1000" b="1" spc="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챗봇</a:t>
            </a:r>
            <a:r>
              <a:rPr lang="ko-KR" altLang="en-US" sz="1000" b="1" spc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관리도구 매뉴얼</a:t>
            </a:r>
            <a:endParaRPr lang="en-US" altLang="ko-KR" sz="1000" b="1" spc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071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3A5D9-BFC1-48F9-BCC6-8FBF964C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20838"/>
            <a:ext cx="5143500" cy="3449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C03BF-85E0-48DB-9122-BD14BADC2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02238"/>
            <a:ext cx="5143500" cy="23923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8AFB5-9EEC-46B4-9ACA-7377F621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F5C940-5CBC-4852-AD65-DE15B605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51EED-084A-4651-A948-2C227E9E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7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1EBCB-3D15-4B4E-94ED-D0D8FA64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5E215-80DC-49D3-AE82-7A9857CA3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907229-E235-42C3-BC71-D493F1D8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8B86B3-2BC8-4FC1-BCAD-65F7E54FD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204475-81F3-45E8-A214-C18FD812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3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9F84F-FE4E-4901-B4DF-EA3036CE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70150"/>
            <a:ext cx="5915025" cy="41195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B9D602-0050-4873-8333-2724E7AE3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13" y="6629400"/>
            <a:ext cx="5915025" cy="21669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94011C-5AC6-48F3-9C8B-59F3708C9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DDC0F-214E-4041-AC28-14FC1FBF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882003-0D72-4A9C-BC56-74A59B68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29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A0AF1-B8D3-4EBC-9947-8342E269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6644B-972B-4833-AA9E-350D4A80C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36838"/>
            <a:ext cx="2881312" cy="62849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D9C0B0-20C4-40CF-981D-DF494C3D5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05200" y="2636838"/>
            <a:ext cx="2881313" cy="62849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AED9EC-A0D4-4ECD-B8A4-01A20162F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A967AF-28A8-4CC4-B203-B35FE5EA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177E14-F078-46B9-A517-35C9448C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1FA68-4457-4236-95C8-33CFF130C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7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79" r:id="rId3"/>
    <p:sldLayoutId id="2147483680" r:id="rId4"/>
    <p:sldLayoutId id="2147483682" r:id="rId5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F34FBF-09C7-42E8-8BE8-73ABFEE19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C86042-3879-4023-B04A-A684A6ED8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83682-015B-4400-93C6-DB9DFF65CC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C1E98-9EF2-4190-837D-3E3D4330D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0D943-8E61-494B-96DD-810CC05B1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F4BD3-5741-4E36-B42F-D22F28BD3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0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microsoft.com/office/2007/relationships/hdphoto" Target="../media/hdphoto40.wdp"/><Relationship Id="rId7" Type="http://schemas.openxmlformats.org/officeDocument/2006/relationships/image" Target="../media/image156.png"/><Relationship Id="rId12" Type="http://schemas.microsoft.com/office/2007/relationships/hdphoto" Target="../media/hdphoto43.wdp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41.wdp"/><Relationship Id="rId11" Type="http://schemas.openxmlformats.org/officeDocument/2006/relationships/image" Target="../media/image157.png"/><Relationship Id="rId5" Type="http://schemas.openxmlformats.org/officeDocument/2006/relationships/image" Target="../media/image155.png"/><Relationship Id="rId10" Type="http://schemas.microsoft.com/office/2007/relationships/hdphoto" Target="../media/hdphoto34.wdp"/><Relationship Id="rId4" Type="http://schemas.openxmlformats.org/officeDocument/2006/relationships/image" Target="../media/image154.png"/><Relationship Id="rId9" Type="http://schemas.openxmlformats.org/officeDocument/2006/relationships/image" Target="../media/image14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13" Type="http://schemas.openxmlformats.org/officeDocument/2006/relationships/image" Target="../media/image1540.png"/><Relationship Id="rId3" Type="http://schemas.microsoft.com/office/2007/relationships/hdphoto" Target="../media/hdphoto44.wdp"/><Relationship Id="rId7" Type="http://schemas.openxmlformats.org/officeDocument/2006/relationships/customXml" Target="../ink/ink1.xml"/><Relationship Id="rId12" Type="http://schemas.openxmlformats.org/officeDocument/2006/relationships/customXml" Target="../ink/ink4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46.wdp"/><Relationship Id="rId11" Type="http://schemas.openxmlformats.org/officeDocument/2006/relationships/customXml" Target="../ink/ink3.xml"/><Relationship Id="rId5" Type="http://schemas.microsoft.com/office/2007/relationships/hdphoto" Target="../media/hdphoto45.wdp"/><Relationship Id="rId10" Type="http://schemas.openxmlformats.org/officeDocument/2006/relationships/image" Target="../media/image1530.png"/><Relationship Id="rId4" Type="http://schemas.openxmlformats.org/officeDocument/2006/relationships/image" Target="../media/image151.png"/><Relationship Id="rId9" Type="http://schemas.openxmlformats.org/officeDocument/2006/relationships/customXml" Target="../ink/ink2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microsoft.com/office/2007/relationships/hdphoto" Target="../media/hdphoto49.wdp"/><Relationship Id="rId7" Type="http://schemas.microsoft.com/office/2007/relationships/hdphoto" Target="../media/hdphoto50.wdp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3.png"/><Relationship Id="rId11" Type="http://schemas.microsoft.com/office/2007/relationships/hdphoto" Target="../media/hdphoto52.wdp"/><Relationship Id="rId5" Type="http://schemas.microsoft.com/office/2007/relationships/hdphoto" Target="../media/hdphoto34.wdp"/><Relationship Id="rId10" Type="http://schemas.openxmlformats.org/officeDocument/2006/relationships/image" Target="../media/image165.png"/><Relationship Id="rId4" Type="http://schemas.openxmlformats.org/officeDocument/2006/relationships/image" Target="../media/image146.png"/><Relationship Id="rId9" Type="http://schemas.microsoft.com/office/2007/relationships/hdphoto" Target="../media/hdphoto51.wdp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56.wdp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57.wdp"/><Relationship Id="rId4" Type="http://schemas.openxmlformats.org/officeDocument/2006/relationships/image" Target="../media/image171.png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hdphoto" Target="../media/hdphoto59.wdp"/><Relationship Id="rId3" Type="http://schemas.microsoft.com/office/2007/relationships/hdphoto" Target="../media/hdphoto58.wdp"/><Relationship Id="rId7" Type="http://schemas.openxmlformats.org/officeDocument/2006/relationships/image" Target="../media/image17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microsoft.com/office/2007/relationships/hdphoto" Target="../media/hdphoto60.wdp"/><Relationship Id="rId4" Type="http://schemas.openxmlformats.org/officeDocument/2006/relationships/image" Target="../media/image173.png"/><Relationship Id="rId9" Type="http://schemas.openxmlformats.org/officeDocument/2006/relationships/image" Target="../media/image177.png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62.wdp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3.wdp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73.png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65.wdp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66.wdp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67.wdp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68.wdp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69.wdp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70.wdp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71.wdp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72.wdp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73.wdp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74.wdp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74.wdp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5.wdp"/><Relationship Id="rId4" Type="http://schemas.openxmlformats.org/officeDocument/2006/relationships/image" Target="../media/image196.png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76.wdp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77.wdp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8.wdp"/><Relationship Id="rId4" Type="http://schemas.openxmlformats.org/officeDocument/2006/relationships/image" Target="../media/image199.png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79.wdp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80.wdp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1.wdp"/><Relationship Id="rId4" Type="http://schemas.openxmlformats.org/officeDocument/2006/relationships/image" Target="../media/image20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82.wdp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4.png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83.wdp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9.png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84.wdp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1.png"/></Relationships>
</file>

<file path=ppt/slides/_rels/slide136.xml.rels><?xml version="1.0" encoding="UTF-8" standalone="yes"?>
<Relationships xmlns="http://schemas.openxmlformats.org/package/2006/relationships"><Relationship Id="rId3" Type="http://schemas.microsoft.com/office/2007/relationships/hdphoto" Target="../media/hdphoto85.wdp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6.wdp"/><Relationship Id="rId4" Type="http://schemas.openxmlformats.org/officeDocument/2006/relationships/image" Target="../media/image21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87.wdp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8.wdp"/><Relationship Id="rId4" Type="http://schemas.openxmlformats.org/officeDocument/2006/relationships/image" Target="../media/image2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8" Type="http://schemas.microsoft.com/office/2007/relationships/hdphoto" Target="../media/hdphoto91.wdp"/><Relationship Id="rId3" Type="http://schemas.microsoft.com/office/2007/relationships/hdphoto" Target="../media/hdphoto89.wdp"/><Relationship Id="rId7" Type="http://schemas.openxmlformats.org/officeDocument/2006/relationships/image" Target="../media/image22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microsoft.com/office/2007/relationships/hdphoto" Target="../media/hdphoto90.wdp"/><Relationship Id="rId4" Type="http://schemas.openxmlformats.org/officeDocument/2006/relationships/image" Target="../media/image219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microsoft.com/office/2007/relationships/hdphoto" Target="../media/hdphoto92.wdp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93.wdp"/><Relationship Id="rId4" Type="http://schemas.openxmlformats.org/officeDocument/2006/relationships/image" Target="../media/image223.png"/></Relationships>
</file>

<file path=ppt/slides/_rels/slide145.xml.rels><?xml version="1.0" encoding="UTF-8" standalone="yes"?>
<Relationships xmlns="http://schemas.openxmlformats.org/package/2006/relationships"><Relationship Id="rId3" Type="http://schemas.microsoft.com/office/2007/relationships/hdphoto" Target="../media/hdphoto94.wdp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9.png"/><Relationship Id="rId4" Type="http://schemas.openxmlformats.org/officeDocument/2006/relationships/image" Target="../media/image22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4.wdp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8.wdp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105.19.35.34:6001/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Relationship Id="rId4" Type="http://schemas.microsoft.com/office/2007/relationships/hdphoto" Target="../media/hdphoto19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Relationship Id="rId6" Type="http://schemas.microsoft.com/office/2007/relationships/hdphoto" Target="../media/hdphoto21.wdp"/><Relationship Id="rId5" Type="http://schemas.openxmlformats.org/officeDocument/2006/relationships/image" Target="../media/image94.png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tiff"/><Relationship Id="rId5" Type="http://schemas.openxmlformats.org/officeDocument/2006/relationships/image" Target="../media/image98.tiff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3.wdp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4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6.wdp"/><Relationship Id="rId5" Type="http://schemas.openxmlformats.org/officeDocument/2006/relationships/image" Target="../media/image134.png"/><Relationship Id="rId4" Type="http://schemas.microsoft.com/office/2007/relationships/hdphoto" Target="../media/hdphoto25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9.wdp"/><Relationship Id="rId4" Type="http://schemas.openxmlformats.org/officeDocument/2006/relationships/image" Target="../media/image1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30.wdp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2.wdp"/><Relationship Id="rId4" Type="http://schemas.openxmlformats.org/officeDocument/2006/relationships/image" Target="../media/image14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microsoft.com/office/2007/relationships/hdphoto" Target="../media/hdphoto33.wdp"/><Relationship Id="rId7" Type="http://schemas.microsoft.com/office/2007/relationships/hdphoto" Target="../media/hdphoto35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microsoft.com/office/2007/relationships/hdphoto" Target="../media/hdphoto34.wdp"/><Relationship Id="rId4" Type="http://schemas.openxmlformats.org/officeDocument/2006/relationships/image" Target="../media/image146.png"/><Relationship Id="rId9" Type="http://schemas.microsoft.com/office/2007/relationships/hdphoto" Target="../media/hdphoto36.wdp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7" Type="http://schemas.openxmlformats.org/officeDocument/2006/relationships/image" Target="../media/image15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9.wdp"/><Relationship Id="rId5" Type="http://schemas.microsoft.com/office/2007/relationships/hdphoto" Target="../media/hdphoto38.wdp"/><Relationship Id="rId4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6CC3B-28AC-484B-A2D0-A4A7577EAB32}"/>
              </a:ext>
            </a:extLst>
          </p:cNvPr>
          <p:cNvSpPr txBox="1"/>
          <p:nvPr/>
        </p:nvSpPr>
        <p:spPr>
          <a:xfrm>
            <a:off x="810334" y="3135098"/>
            <a:ext cx="5237331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4400" b="1" spc="-30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챗봇</a:t>
            </a:r>
            <a:r>
              <a:rPr lang="ko-KR" altLang="en-US" sz="4400" b="1" spc="-3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관리도구 매뉴얼</a:t>
            </a:r>
            <a:endParaRPr lang="en-US" altLang="ko-KR" sz="4400" b="1" spc="-3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139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12E0A0E-978B-4660-AFE7-2A0710ED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426" y="2781417"/>
            <a:ext cx="5390443" cy="1477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591355" y="1222228"/>
            <a:ext cx="6121400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이용 현황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endParaRPr lang="en-US" altLang="ko-KR" sz="11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사용자가 챗봇을 통하여 입력한 발화의 양을 그래프로 확인할 수 있다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조회 기간은 대시보드 오른쪽 맨 위에서 설정이 가능하다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대시보드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9C87E-8724-43BC-8995-55724E0F8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ED8685-277A-4400-A505-FB30762AF524}"/>
              </a:ext>
            </a:extLst>
          </p:cNvPr>
          <p:cNvSpPr txBox="1"/>
          <p:nvPr/>
        </p:nvSpPr>
        <p:spPr>
          <a:xfrm>
            <a:off x="591355" y="4687483"/>
            <a:ext cx="6121400" cy="75405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2.4 </a:t>
            </a:r>
            <a:r>
              <a:rPr lang="ko-KR" altLang="en-US" sz="1600" b="1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순위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endParaRPr lang="en-US" altLang="ko-KR" sz="11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기간 중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많이 매칭된 인텐트를 상위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위까지 확인할 수 있다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854902-3D52-4E40-9935-6E323E75070C}"/>
              </a:ext>
            </a:extLst>
          </p:cNvPr>
          <p:cNvSpPr/>
          <p:nvPr/>
        </p:nvSpPr>
        <p:spPr>
          <a:xfrm>
            <a:off x="732263" y="2773984"/>
            <a:ext cx="5390443" cy="1484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BBE954-8BE8-431B-B344-373B79CE3124}"/>
              </a:ext>
            </a:extLst>
          </p:cNvPr>
          <p:cNvSpPr/>
          <p:nvPr/>
        </p:nvSpPr>
        <p:spPr>
          <a:xfrm>
            <a:off x="854240" y="5686278"/>
            <a:ext cx="5438276" cy="36261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E3F471-293C-491F-8766-FBF2610AB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860" y="2366847"/>
            <a:ext cx="2752725" cy="3333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A43ED0-C381-4A96-A846-7762941B46E5}"/>
              </a:ext>
            </a:extLst>
          </p:cNvPr>
          <p:cNvSpPr/>
          <p:nvPr/>
        </p:nvSpPr>
        <p:spPr>
          <a:xfrm>
            <a:off x="727860" y="2366846"/>
            <a:ext cx="2752725" cy="333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1" y="5750911"/>
            <a:ext cx="5368785" cy="330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428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93671C-EE4E-2446-91CD-2CF2DA49F82C}"/>
              </a:ext>
            </a:extLst>
          </p:cNvPr>
          <p:cNvGrpSpPr/>
          <p:nvPr/>
        </p:nvGrpSpPr>
        <p:grpSpPr>
          <a:xfrm>
            <a:off x="-317" y="2119206"/>
            <a:ext cx="6873001" cy="730606"/>
            <a:chOff x="-317" y="2119206"/>
            <a:chExt cx="6873001" cy="7306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4019B6-ED58-3541-AB07-22E3C008A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17" y="2119206"/>
              <a:ext cx="6858000" cy="65314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465CC8-DA60-544A-9CF7-546D0D3E16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152" t="1072" b="14665"/>
            <a:stretch/>
          </p:blipFill>
          <p:spPr>
            <a:xfrm>
              <a:off x="0" y="2641714"/>
              <a:ext cx="6872684" cy="1979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082576-3CB6-4C44-8551-F5261077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22801" y="2677240"/>
              <a:ext cx="2209488" cy="17257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응답률 통계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6.2.1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필터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555524" y="3210497"/>
            <a:ext cx="6121400" cy="56889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사용자발화 검색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후 엔터 또는 돋보기 아이콘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범위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대상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응답유형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평가유형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조건 선택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응답 기간 필터 및 입력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특정기간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특정일 지정날짜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 시 달력이 활성화 됨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 정확도 필터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정확도의 최저치와 최대치 조정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드래그로 이동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⑤ 로그 기록 엑셀 다운로드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9646B5-D68C-40BB-B3AF-86BD5AD94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CB610E-8CD8-4E1D-A9D6-20FEA2D53C43}"/>
              </a:ext>
            </a:extLst>
          </p:cNvPr>
          <p:cNvSpPr/>
          <p:nvPr/>
        </p:nvSpPr>
        <p:spPr>
          <a:xfrm>
            <a:off x="20489" y="2404588"/>
            <a:ext cx="1620327" cy="221516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7ABA1-68AB-477B-A4CD-24B415BC7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0359" y="7780078"/>
            <a:ext cx="3981450" cy="57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A75313E-570E-41FA-BEA3-9576E4B2C84C}"/>
              </a:ext>
            </a:extLst>
          </p:cNvPr>
          <p:cNvSpPr/>
          <p:nvPr/>
        </p:nvSpPr>
        <p:spPr>
          <a:xfrm flipH="1">
            <a:off x="1959456" y="7948850"/>
            <a:ext cx="204537" cy="206941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A7C458-F6A7-4209-A0B6-16D491C700A7}"/>
              </a:ext>
            </a:extLst>
          </p:cNvPr>
          <p:cNvSpPr/>
          <p:nvPr/>
        </p:nvSpPr>
        <p:spPr>
          <a:xfrm flipH="1">
            <a:off x="4347726" y="7948849"/>
            <a:ext cx="204537" cy="206941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FDF0AEB2-DC8A-4913-AD54-CF5343A76A45}"/>
              </a:ext>
            </a:extLst>
          </p:cNvPr>
          <p:cNvSpPr/>
          <p:nvPr/>
        </p:nvSpPr>
        <p:spPr>
          <a:xfrm>
            <a:off x="1829115" y="8183005"/>
            <a:ext cx="489284" cy="144509"/>
          </a:xfrm>
          <a:prstGeom prst="left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왼쪽/오른쪽 23">
            <a:extLst>
              <a:ext uri="{FF2B5EF4-FFF2-40B4-BE49-F238E27FC236}">
                <a16:creationId xmlns:a16="http://schemas.microsoft.com/office/drawing/2014/main" id="{B4A3B5BD-697E-4760-8CE6-89CBB2496454}"/>
              </a:ext>
            </a:extLst>
          </p:cNvPr>
          <p:cNvSpPr/>
          <p:nvPr/>
        </p:nvSpPr>
        <p:spPr>
          <a:xfrm>
            <a:off x="4205353" y="8208644"/>
            <a:ext cx="489284" cy="144509"/>
          </a:xfrm>
          <a:prstGeom prst="left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48E136-0877-4E9B-863D-6146C79EB382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36E836-B506-45FD-9A67-87BDABE6F85F}"/>
              </a:ext>
            </a:extLst>
          </p:cNvPr>
          <p:cNvSpPr/>
          <p:nvPr/>
        </p:nvSpPr>
        <p:spPr>
          <a:xfrm>
            <a:off x="1732640" y="2405298"/>
            <a:ext cx="3237253" cy="221516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779702-E884-4135-A97A-51FA8B513632}"/>
              </a:ext>
            </a:extLst>
          </p:cNvPr>
          <p:cNvSpPr/>
          <p:nvPr/>
        </p:nvSpPr>
        <p:spPr>
          <a:xfrm>
            <a:off x="5028929" y="2397863"/>
            <a:ext cx="1800636" cy="221516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2E914C-76CF-416E-8330-C0003C206D1B}"/>
              </a:ext>
            </a:extLst>
          </p:cNvPr>
          <p:cNvSpPr/>
          <p:nvPr/>
        </p:nvSpPr>
        <p:spPr>
          <a:xfrm>
            <a:off x="4627131" y="2687730"/>
            <a:ext cx="2202434" cy="143787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5CBFEF6-970F-4E8C-B960-22C79A65A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7573" y="5407476"/>
            <a:ext cx="1757122" cy="19395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B009308-A7DA-4697-B818-598CA2160987}"/>
              </a:ext>
            </a:extLst>
          </p:cNvPr>
          <p:cNvSpPr/>
          <p:nvPr/>
        </p:nvSpPr>
        <p:spPr>
          <a:xfrm>
            <a:off x="6157464" y="2121141"/>
            <a:ext cx="657574" cy="221516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BC8647-D8C6-449D-A013-89B1B050B57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8090"/>
          <a:stretch/>
        </p:blipFill>
        <p:spPr>
          <a:xfrm>
            <a:off x="1556301" y="3847079"/>
            <a:ext cx="3696015" cy="1031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BD10A3-B685-A044-8C48-6652A171ADA2}"/>
              </a:ext>
            </a:extLst>
          </p:cNvPr>
          <p:cNvSpPr txBox="1">
            <a:spLocks noChangeAspect="1"/>
          </p:cNvSpPr>
          <p:nvPr/>
        </p:nvSpPr>
        <p:spPr>
          <a:xfrm>
            <a:off x="803155" y="2133255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2022DE-BDB2-824C-A98E-FA8237017F98}"/>
              </a:ext>
            </a:extLst>
          </p:cNvPr>
          <p:cNvSpPr txBox="1">
            <a:spLocks noChangeAspect="1"/>
          </p:cNvSpPr>
          <p:nvPr/>
        </p:nvSpPr>
        <p:spPr>
          <a:xfrm>
            <a:off x="3277085" y="2133255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ED9DEC-2D6D-CF45-A6FB-23606606173A}"/>
              </a:ext>
            </a:extLst>
          </p:cNvPr>
          <p:cNvSpPr txBox="1">
            <a:spLocks noChangeAspect="1"/>
          </p:cNvSpPr>
          <p:nvPr/>
        </p:nvSpPr>
        <p:spPr>
          <a:xfrm>
            <a:off x="5491767" y="2133255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5FDFC0-8C36-544F-AB9C-52E404C8A64A}"/>
              </a:ext>
            </a:extLst>
          </p:cNvPr>
          <p:cNvSpPr txBox="1">
            <a:spLocks noChangeAspect="1"/>
          </p:cNvSpPr>
          <p:nvPr/>
        </p:nvSpPr>
        <p:spPr>
          <a:xfrm>
            <a:off x="4353939" y="2654677"/>
            <a:ext cx="228468" cy="219915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1B66AC-02E1-BD47-804B-EC7D72211620}"/>
              </a:ext>
            </a:extLst>
          </p:cNvPr>
          <p:cNvSpPr txBox="1">
            <a:spLocks noChangeAspect="1"/>
          </p:cNvSpPr>
          <p:nvPr/>
        </p:nvSpPr>
        <p:spPr>
          <a:xfrm>
            <a:off x="6391043" y="1871986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46325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67152C-7F1E-AC47-82C7-7B64BEC3B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65" r="885"/>
          <a:stretch/>
        </p:blipFill>
        <p:spPr>
          <a:xfrm>
            <a:off x="13032" y="1932837"/>
            <a:ext cx="6796986" cy="1406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응답률 통계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6.2.2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응답률 통계 상세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1107572" y="5199862"/>
            <a:ext cx="4754283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응답률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챗봇의 응답 여부에 대한 차트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응답평가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챗봇의 응답 품질에 대한 사용자 응답평가 통계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발화 로그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9646B5-D68C-40BB-B3AF-86BD5AD94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4622DB-D3DB-49C7-8A69-1239EB561FBD}"/>
              </a:ext>
            </a:extLst>
          </p:cNvPr>
          <p:cNvSpPr/>
          <p:nvPr/>
        </p:nvSpPr>
        <p:spPr>
          <a:xfrm>
            <a:off x="47983" y="1956620"/>
            <a:ext cx="5226455" cy="138586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BE0FEF-7132-4911-B83F-16403A233FD0}"/>
              </a:ext>
            </a:extLst>
          </p:cNvPr>
          <p:cNvSpPr/>
          <p:nvPr/>
        </p:nvSpPr>
        <p:spPr>
          <a:xfrm>
            <a:off x="5330083" y="1949279"/>
            <a:ext cx="1490566" cy="140647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0A29B5-1284-4723-B849-5F877B4AB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785383"/>
              </p:ext>
            </p:extLst>
          </p:nvPr>
        </p:nvGraphicFramePr>
        <p:xfrm>
          <a:off x="368300" y="6305558"/>
          <a:ext cx="6084888" cy="257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8563">
                  <a:extLst>
                    <a:ext uri="{9D8B030D-6E8A-4147-A177-3AD203B41FA5}">
                      <a16:colId xmlns:a16="http://schemas.microsoft.com/office/drawing/2014/main" val="1327567593"/>
                    </a:ext>
                  </a:extLst>
                </a:gridCol>
                <a:gridCol w="4706325">
                  <a:extLst>
                    <a:ext uri="{9D8B030D-6E8A-4147-A177-3AD203B41FA5}">
                      <a16:colId xmlns:a16="http://schemas.microsoft.com/office/drawing/2014/main" val="346658365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날짜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787918"/>
                  </a:ext>
                </a:extLst>
              </a:tr>
              <a:tr h="28805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대상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사용자</a:t>
                      </a:r>
                      <a:r>
                        <a:rPr lang="en-US" altLang="ko-KR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시뮬레이션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148517"/>
                  </a:ext>
                </a:extLst>
              </a:tr>
              <a:tr h="28805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사용자발화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사용자가 실제로 채팅창에 입력한 센텐스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56242"/>
                  </a:ext>
                </a:extLst>
              </a:tr>
              <a:tr h="28805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발화유형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질의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재질의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930526"/>
                  </a:ext>
                </a:extLst>
              </a:tr>
              <a:tr h="28805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응답유형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응답</a:t>
                      </a:r>
                      <a:r>
                        <a:rPr lang="en-US" altLang="ko-KR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제안</a:t>
                      </a:r>
                      <a:r>
                        <a:rPr lang="en-US" altLang="ko-KR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미응답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336988"/>
                  </a:ext>
                </a:extLst>
              </a:tr>
              <a:tr h="28805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응답인텐트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사용자발화로 도출된 학습문장</a:t>
                      </a:r>
                      <a:r>
                        <a:rPr lang="en-US" altLang="ko-KR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센텐스</a:t>
                      </a:r>
                      <a:r>
                        <a:rPr lang="en-US" altLang="ko-KR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의 인텐트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125883"/>
                  </a:ext>
                </a:extLst>
              </a:tr>
              <a:tr h="28805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정확도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사용자발화와 학습문장</a:t>
                      </a:r>
                      <a:r>
                        <a:rPr lang="en-US" altLang="ko-KR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센텐스</a:t>
                      </a:r>
                      <a:r>
                        <a:rPr lang="en-US" altLang="ko-KR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의 유사성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538784"/>
                  </a:ext>
                </a:extLst>
              </a:tr>
              <a:tr h="28805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평가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정상매칭</a:t>
                      </a:r>
                      <a:r>
                        <a:rPr lang="en-US" altLang="ko-KR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오매칭</a:t>
                      </a:r>
                      <a:r>
                        <a:rPr lang="en-US" altLang="ko-KR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정보오류</a:t>
                      </a:r>
                      <a:r>
                        <a:rPr lang="en-US" altLang="ko-KR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기타로 사용자 평가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934168"/>
                  </a:ext>
                </a:extLst>
              </a:tr>
              <a:tr h="28805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등록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인텐트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편집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4117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62C5621-F386-4EF5-9C9B-157D6A99E82F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BD1081-D36C-495C-8CAE-21F8AA2D6CB6}"/>
              </a:ext>
            </a:extLst>
          </p:cNvPr>
          <p:cNvSpPr txBox="1"/>
          <p:nvPr/>
        </p:nvSpPr>
        <p:spPr>
          <a:xfrm>
            <a:off x="-10497" y="363546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날짜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DFD8D9-2897-4F4F-B95E-FEE1A5B5546C}"/>
              </a:ext>
            </a:extLst>
          </p:cNvPr>
          <p:cNvSpPr txBox="1"/>
          <p:nvPr/>
        </p:nvSpPr>
        <p:spPr>
          <a:xfrm>
            <a:off x="640778" y="363546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대상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4DE3FC-4B5B-433F-99C4-6A96F2AE7B1B}"/>
              </a:ext>
            </a:extLst>
          </p:cNvPr>
          <p:cNvSpPr txBox="1"/>
          <p:nvPr/>
        </p:nvSpPr>
        <p:spPr>
          <a:xfrm>
            <a:off x="1619466" y="3635468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사용자발화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0AE994-4E9D-48D9-B0DC-15B85CAAC4F4}"/>
              </a:ext>
            </a:extLst>
          </p:cNvPr>
          <p:cNvSpPr txBox="1"/>
          <p:nvPr/>
        </p:nvSpPr>
        <p:spPr>
          <a:xfrm>
            <a:off x="3054538" y="363546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발화유형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BD7DF0-BC4C-4B27-8BDF-BFC843286E11}"/>
              </a:ext>
            </a:extLst>
          </p:cNvPr>
          <p:cNvSpPr txBox="1"/>
          <p:nvPr/>
        </p:nvSpPr>
        <p:spPr>
          <a:xfrm>
            <a:off x="3670004" y="363546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응답유형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ED8A63-B16E-43EA-BE89-5A295DB47F05}"/>
              </a:ext>
            </a:extLst>
          </p:cNvPr>
          <p:cNvSpPr txBox="1"/>
          <p:nvPr/>
        </p:nvSpPr>
        <p:spPr>
          <a:xfrm>
            <a:off x="4661652" y="3635468"/>
            <a:ext cx="889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응답인텐트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5F7FD3-6A7B-4191-9D21-BAFFB76AE6D0}"/>
              </a:ext>
            </a:extLst>
          </p:cNvPr>
          <p:cNvSpPr/>
          <p:nvPr/>
        </p:nvSpPr>
        <p:spPr>
          <a:xfrm>
            <a:off x="5542068" y="3609198"/>
            <a:ext cx="439363" cy="11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14C5BA-8F8A-44DB-BF2A-C98BFB2CD9E7}"/>
              </a:ext>
            </a:extLst>
          </p:cNvPr>
          <p:cNvSpPr txBox="1"/>
          <p:nvPr/>
        </p:nvSpPr>
        <p:spPr>
          <a:xfrm>
            <a:off x="5447579" y="363546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정확도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27F6F9-2DE1-49FF-8045-94268276B906}"/>
              </a:ext>
            </a:extLst>
          </p:cNvPr>
          <p:cNvSpPr txBox="1"/>
          <p:nvPr/>
        </p:nvSpPr>
        <p:spPr>
          <a:xfrm>
            <a:off x="6443210" y="363546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등록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55F377-0264-468F-91ED-F9F194958154}"/>
              </a:ext>
            </a:extLst>
          </p:cNvPr>
          <p:cNvSpPr/>
          <p:nvPr/>
        </p:nvSpPr>
        <p:spPr>
          <a:xfrm>
            <a:off x="6072102" y="3609198"/>
            <a:ext cx="330018" cy="10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467474-4236-4346-A854-5915D05DA9BE}"/>
              </a:ext>
            </a:extLst>
          </p:cNvPr>
          <p:cNvSpPr txBox="1"/>
          <p:nvPr/>
        </p:nvSpPr>
        <p:spPr>
          <a:xfrm>
            <a:off x="6021260" y="363546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평가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7FD0ED9-0A89-1A4E-862E-E8BBD630CA55}"/>
              </a:ext>
            </a:extLst>
          </p:cNvPr>
          <p:cNvGrpSpPr/>
          <p:nvPr/>
        </p:nvGrpSpPr>
        <p:grpSpPr>
          <a:xfrm>
            <a:off x="17349" y="3833041"/>
            <a:ext cx="6835335" cy="1148741"/>
            <a:chOff x="17349" y="3719494"/>
            <a:chExt cx="6835335" cy="11487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8CD321E-62FC-814B-91F7-0141A3EA0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2994"/>
            <a:stretch/>
          </p:blipFill>
          <p:spPr>
            <a:xfrm>
              <a:off x="17349" y="3753875"/>
              <a:ext cx="6652709" cy="111436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C86D093-D3EE-CC48-BA50-004FB14F6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94919" t="-3184" r="-1128" b="3184"/>
            <a:stretch/>
          </p:blipFill>
          <p:spPr>
            <a:xfrm>
              <a:off x="6426854" y="3719494"/>
              <a:ext cx="425830" cy="111436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012CDD8C-23B1-A647-A9DC-852EAEC1FA0A}"/>
                  </a:ext>
                </a:extLst>
              </p14:cNvPr>
              <p14:cNvContentPartPr/>
              <p14:nvPr/>
            </p14:nvContentPartPr>
            <p14:xfrm>
              <a:off x="6835438" y="3948379"/>
              <a:ext cx="36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012CDD8C-23B1-A647-A9DC-852EAEC1FA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26798" y="393973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2D732CA4-D614-F943-8731-14FA0101BBC1}"/>
                  </a:ext>
                </a:extLst>
              </p14:cNvPr>
              <p14:cNvContentPartPr/>
              <p14:nvPr/>
            </p14:nvContentPartPr>
            <p14:xfrm>
              <a:off x="6769198" y="3895459"/>
              <a:ext cx="58680" cy="1512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2D732CA4-D614-F943-8731-14FA0101BB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0198" y="3886459"/>
                <a:ext cx="7632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53586DA6-AD4F-4843-93A3-4AAB8F458C99}"/>
              </a:ext>
            </a:extLst>
          </p:cNvPr>
          <p:cNvGrpSpPr/>
          <p:nvPr/>
        </p:nvGrpSpPr>
        <p:grpSpPr>
          <a:xfrm>
            <a:off x="6752440" y="4407692"/>
            <a:ext cx="61200" cy="149400"/>
            <a:chOff x="6752440" y="4294145"/>
            <a:chExt cx="6120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493CB2A-F484-F142-9EE2-FA8BF6B4E20B}"/>
                    </a:ext>
                  </a:extLst>
                </p14:cNvPr>
                <p14:cNvContentPartPr/>
                <p14:nvPr/>
              </p14:nvContentPartPr>
              <p14:xfrm>
                <a:off x="6808960" y="4412225"/>
                <a:ext cx="360" cy="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493CB2A-F484-F142-9EE2-FA8BF6B4E2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9960" y="44032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CDA3165-8DC4-AF4B-8FAB-EEDA2C0927B1}"/>
                    </a:ext>
                  </a:extLst>
                </p14:cNvPr>
                <p14:cNvContentPartPr/>
                <p14:nvPr/>
              </p14:nvContentPartPr>
              <p14:xfrm>
                <a:off x="6752440" y="4294145"/>
                <a:ext cx="61200" cy="149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CDA3165-8DC4-AF4B-8FAB-EEDA2C0927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43800" y="4285505"/>
                  <a:ext cx="78840" cy="167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B990F7-7E80-43B0-BF95-AB25507ABD51}"/>
              </a:ext>
            </a:extLst>
          </p:cNvPr>
          <p:cNvSpPr/>
          <p:nvPr/>
        </p:nvSpPr>
        <p:spPr>
          <a:xfrm>
            <a:off x="30635" y="3615595"/>
            <a:ext cx="6796987" cy="136618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35EAEB-81C4-BC48-94C9-771A1D82B142}"/>
              </a:ext>
            </a:extLst>
          </p:cNvPr>
          <p:cNvSpPr txBox="1">
            <a:spLocks noChangeAspect="1"/>
          </p:cNvSpPr>
          <p:nvPr/>
        </p:nvSpPr>
        <p:spPr>
          <a:xfrm>
            <a:off x="2509453" y="1692087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888418-DCE7-7946-8A7B-CF238EE7DDED}"/>
              </a:ext>
            </a:extLst>
          </p:cNvPr>
          <p:cNvSpPr txBox="1">
            <a:spLocks noChangeAspect="1"/>
          </p:cNvSpPr>
          <p:nvPr/>
        </p:nvSpPr>
        <p:spPr>
          <a:xfrm>
            <a:off x="5950593" y="1692087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6E8D1B-8BAB-1147-8A09-07D06DDCED2F}"/>
              </a:ext>
            </a:extLst>
          </p:cNvPr>
          <p:cNvSpPr txBox="1">
            <a:spLocks noChangeAspect="1"/>
          </p:cNvSpPr>
          <p:nvPr/>
        </p:nvSpPr>
        <p:spPr>
          <a:xfrm>
            <a:off x="1332245" y="3386321"/>
            <a:ext cx="223941" cy="21555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0358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1C8C66-CC51-2142-A812-9EA5AC77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80" y="3037755"/>
            <a:ext cx="6607371" cy="1194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68299" y="1162489"/>
            <a:ext cx="5678599" cy="15031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응답률 통계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6.2.3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 편집 기능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미응답 또는 인텐트가 잘못 매칭된 경우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 화면에서 해당 사용자발화를 학습문장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등록할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1029240" y="4557841"/>
            <a:ext cx="4408235" cy="17543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사용자발화와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알맞는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사용자발화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 수정 불가능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자동태깅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ON/OFF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문장 등록 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자동태깅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 여부 선택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대한 </a:t>
            </a:r>
            <a:r>
              <a:rPr lang="ko-KR" altLang="en-US" sz="1200" dirty="0">
                <a:latin typeface="+mn-ea"/>
              </a:rPr>
              <a:t>내용은 </a:t>
            </a:r>
            <a:r>
              <a:rPr lang="en-US" altLang="ko-KR" sz="1200" b="1" dirty="0">
                <a:latin typeface="+mn-ea"/>
              </a:rPr>
              <a:t>p.29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참고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 추가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사용자발화를 센텐스로 등록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관리로 이동됨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9646B5-D68C-40BB-B3AF-86BD5AD94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35F2CE-4F66-4355-A57F-46CC7768D151}"/>
              </a:ext>
            </a:extLst>
          </p:cNvPr>
          <p:cNvSpPr/>
          <p:nvPr/>
        </p:nvSpPr>
        <p:spPr>
          <a:xfrm>
            <a:off x="250628" y="3745745"/>
            <a:ext cx="2167489" cy="29072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4FD074-918D-4400-8BE1-FAB6996F8E5F}"/>
              </a:ext>
            </a:extLst>
          </p:cNvPr>
          <p:cNvSpPr/>
          <p:nvPr/>
        </p:nvSpPr>
        <p:spPr>
          <a:xfrm>
            <a:off x="5235470" y="3486150"/>
            <a:ext cx="1299143" cy="18302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7CE1CC-5CAA-4A6B-A4E9-95A057FB8CF1}"/>
              </a:ext>
            </a:extLst>
          </p:cNvPr>
          <p:cNvSpPr/>
          <p:nvPr/>
        </p:nvSpPr>
        <p:spPr>
          <a:xfrm>
            <a:off x="2472716" y="3745744"/>
            <a:ext cx="3382518" cy="29072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9C82BB9-0799-49A4-9DAE-5F618E1BB05A}"/>
              </a:ext>
            </a:extLst>
          </p:cNvPr>
          <p:cNvSpPr/>
          <p:nvPr/>
        </p:nvSpPr>
        <p:spPr>
          <a:xfrm>
            <a:off x="5966383" y="3781212"/>
            <a:ext cx="240632" cy="238588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4856C27-155D-4501-9516-1CFC483D6792}"/>
              </a:ext>
            </a:extLst>
          </p:cNvPr>
          <p:cNvSpPr/>
          <p:nvPr/>
        </p:nvSpPr>
        <p:spPr>
          <a:xfrm>
            <a:off x="6259233" y="3784329"/>
            <a:ext cx="240632" cy="238588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B7E3F-EE49-4BC2-A37F-ADFBD8DAE0FB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4C1277-BAF7-CE41-948F-1501A648CD50}"/>
              </a:ext>
            </a:extLst>
          </p:cNvPr>
          <p:cNvSpPr txBox="1">
            <a:spLocks noChangeAspect="1"/>
          </p:cNvSpPr>
          <p:nvPr/>
        </p:nvSpPr>
        <p:spPr>
          <a:xfrm>
            <a:off x="1247709" y="3487361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1638A0-3E13-5149-938A-A08DF3117078}"/>
              </a:ext>
            </a:extLst>
          </p:cNvPr>
          <p:cNvSpPr txBox="1">
            <a:spLocks noChangeAspect="1"/>
          </p:cNvSpPr>
          <p:nvPr/>
        </p:nvSpPr>
        <p:spPr>
          <a:xfrm>
            <a:off x="4077058" y="3492529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2AFE92-BBD8-6242-81AF-54558873FB6A}"/>
              </a:ext>
            </a:extLst>
          </p:cNvPr>
          <p:cNvSpPr txBox="1">
            <a:spLocks noChangeAspect="1"/>
          </p:cNvSpPr>
          <p:nvPr/>
        </p:nvSpPr>
        <p:spPr>
          <a:xfrm>
            <a:off x="5783300" y="3225070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2091CF-A296-274C-A361-1BCE7BFCC131}"/>
              </a:ext>
            </a:extLst>
          </p:cNvPr>
          <p:cNvSpPr txBox="1">
            <a:spLocks noChangeAspect="1"/>
          </p:cNvSpPr>
          <p:nvPr/>
        </p:nvSpPr>
        <p:spPr>
          <a:xfrm>
            <a:off x="5972646" y="4078265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D57607-7779-2E45-9107-A163680CE80C}"/>
              </a:ext>
            </a:extLst>
          </p:cNvPr>
          <p:cNvSpPr txBox="1">
            <a:spLocks noChangeAspect="1"/>
          </p:cNvSpPr>
          <p:nvPr/>
        </p:nvSpPr>
        <p:spPr>
          <a:xfrm>
            <a:off x="6284769" y="4078265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651129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4BC02A-8740-4A7A-9332-9343C2867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96641"/>
            <a:ext cx="6858000" cy="34000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5581E9-CF25-4419-8093-C7B85FDCB2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70"/>
          <a:stretch/>
        </p:blipFill>
        <p:spPr>
          <a:xfrm>
            <a:off x="345994" y="1986888"/>
            <a:ext cx="2059281" cy="1891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사용자 대화통계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2706154" y="1958928"/>
            <a:ext cx="3795578" cy="171861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메인화면 좌측 메뉴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-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통계분석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대화통계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대화이력은 유입채널 비중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시간대별 사용자 수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요일별 사용자 수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 이력을 구체적으로 확인할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D7D11C-C7E4-471A-872B-07FC6E7BF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452DC6-2608-4A64-928D-A3BA2A99D8C8}"/>
              </a:ext>
            </a:extLst>
          </p:cNvPr>
          <p:cNvSpPr/>
          <p:nvPr/>
        </p:nvSpPr>
        <p:spPr>
          <a:xfrm>
            <a:off x="279002" y="2032227"/>
            <a:ext cx="2213811" cy="437150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516AF3-58B4-4B4B-A3A1-50B1E7241B5A}"/>
              </a:ext>
            </a:extLst>
          </p:cNvPr>
          <p:cNvSpPr/>
          <p:nvPr/>
        </p:nvSpPr>
        <p:spPr>
          <a:xfrm>
            <a:off x="291033" y="3400923"/>
            <a:ext cx="2209927" cy="437150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9E579-11D6-4ED0-890D-A1164BF8AF4B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A0782-97F7-472B-BEFA-A17498D08E43}"/>
              </a:ext>
            </a:extLst>
          </p:cNvPr>
          <p:cNvSpPr txBox="1"/>
          <p:nvPr/>
        </p:nvSpPr>
        <p:spPr>
          <a:xfrm>
            <a:off x="483817" y="5553882"/>
            <a:ext cx="1061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유입채널 비중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5F8F8-FE63-45AA-9E23-8104D74CAC48}"/>
              </a:ext>
            </a:extLst>
          </p:cNvPr>
          <p:cNvSpPr txBox="1"/>
          <p:nvPr/>
        </p:nvSpPr>
        <p:spPr>
          <a:xfrm>
            <a:off x="2018713" y="5549331"/>
            <a:ext cx="1374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시간대별 사용자 수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77EC6-BD32-4753-A341-D76A1CACD106}"/>
              </a:ext>
            </a:extLst>
          </p:cNvPr>
          <p:cNvSpPr txBox="1"/>
          <p:nvPr/>
        </p:nvSpPr>
        <p:spPr>
          <a:xfrm>
            <a:off x="4323410" y="5666402"/>
            <a:ext cx="123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요일별 사용자 수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23232-7209-4AE7-BD92-7857ADA2D267}"/>
              </a:ext>
            </a:extLst>
          </p:cNvPr>
          <p:cNvSpPr txBox="1"/>
          <p:nvPr/>
        </p:nvSpPr>
        <p:spPr>
          <a:xfrm>
            <a:off x="5772223" y="5671251"/>
            <a:ext cx="1061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서비스 만족도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D8549-AA7F-4095-90BB-8FCBEF881128}"/>
              </a:ext>
            </a:extLst>
          </p:cNvPr>
          <p:cNvSpPr txBox="1"/>
          <p:nvPr/>
        </p:nvSpPr>
        <p:spPr>
          <a:xfrm>
            <a:off x="325702" y="6803788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대화 이력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4212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E393C-4E91-481D-BDAB-2C6E89D2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55"/>
            <a:ext cx="6858000" cy="18931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사용자 대화통계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6.3.1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 및 시간대별 대화 현황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D7D11C-C7E4-471A-872B-07FC6E7BF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3AEDCC-2A8F-4C23-B702-3BC049E14E33}"/>
              </a:ext>
            </a:extLst>
          </p:cNvPr>
          <p:cNvSpPr txBox="1"/>
          <p:nvPr/>
        </p:nvSpPr>
        <p:spPr>
          <a:xfrm>
            <a:off x="540548" y="4189616"/>
            <a:ext cx="5956501" cy="485793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대화이력 검색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발화 또는 사용자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입력 후 엔터 또는 돋보기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대상별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채널별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만족도 필터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조건 선택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응답 기간 필터 및 입력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 시 달력이 활성화 됨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 사용자 이용 통계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유입채널 비중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시간대별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요일별 사용자 수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만족도 통계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A42EF2-26C6-4B0A-9C7B-91E90B549FE7}"/>
              </a:ext>
            </a:extLst>
          </p:cNvPr>
          <p:cNvSpPr/>
          <p:nvPr/>
        </p:nvSpPr>
        <p:spPr>
          <a:xfrm>
            <a:off x="12033" y="2159570"/>
            <a:ext cx="1466247" cy="18918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39F2C6A-C461-4A96-8726-C74931DA419D}"/>
              </a:ext>
            </a:extLst>
          </p:cNvPr>
          <p:cNvSpPr/>
          <p:nvPr/>
        </p:nvSpPr>
        <p:spPr>
          <a:xfrm>
            <a:off x="126379" y="2724188"/>
            <a:ext cx="6586375" cy="11861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C2A4B-6C7A-46B1-B8B6-6F2D07068CAD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EF189A-DC99-4354-90D3-D9F27F092694}"/>
              </a:ext>
            </a:extLst>
          </p:cNvPr>
          <p:cNvSpPr/>
          <p:nvPr/>
        </p:nvSpPr>
        <p:spPr>
          <a:xfrm>
            <a:off x="2259933" y="2159571"/>
            <a:ext cx="2906427" cy="19098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AF3A14-C2A9-4157-8585-411708762C8E}"/>
              </a:ext>
            </a:extLst>
          </p:cNvPr>
          <p:cNvSpPr/>
          <p:nvPr/>
        </p:nvSpPr>
        <p:spPr>
          <a:xfrm>
            <a:off x="5204460" y="2159570"/>
            <a:ext cx="1631315" cy="18918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1E05C8-9596-46CC-9071-A29B132F9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2232" y="6618582"/>
            <a:ext cx="1801347" cy="19883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D7D9EC-7A5E-4EB8-9240-31D16DAADF9F}"/>
              </a:ext>
            </a:extLst>
          </p:cNvPr>
          <p:cNvSpPr txBox="1"/>
          <p:nvPr/>
        </p:nvSpPr>
        <p:spPr>
          <a:xfrm>
            <a:off x="607472" y="1951118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AA3ADE-B050-4CD6-89ED-57873CF6EA2F}"/>
              </a:ext>
            </a:extLst>
          </p:cNvPr>
          <p:cNvSpPr txBox="1"/>
          <p:nvPr/>
        </p:nvSpPr>
        <p:spPr>
          <a:xfrm>
            <a:off x="3626483" y="1947621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758CB3-6C2A-4967-AA1D-EC9D5E1C8276}"/>
              </a:ext>
            </a:extLst>
          </p:cNvPr>
          <p:cNvSpPr txBox="1"/>
          <p:nvPr/>
        </p:nvSpPr>
        <p:spPr>
          <a:xfrm>
            <a:off x="5930117" y="194762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4C7812-426C-4334-9557-06063ACFFAD6}"/>
              </a:ext>
            </a:extLst>
          </p:cNvPr>
          <p:cNvSpPr txBox="1"/>
          <p:nvPr/>
        </p:nvSpPr>
        <p:spPr>
          <a:xfrm>
            <a:off x="3329566" y="2507554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CC9F91-F66A-0F40-9345-1B9A63505A22}"/>
              </a:ext>
            </a:extLst>
          </p:cNvPr>
          <p:cNvGrpSpPr/>
          <p:nvPr/>
        </p:nvGrpSpPr>
        <p:grpSpPr>
          <a:xfrm>
            <a:off x="1028326" y="4833259"/>
            <a:ext cx="4709160" cy="1603575"/>
            <a:chOff x="1028326" y="5044272"/>
            <a:chExt cx="4709160" cy="16035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AA34A5-B796-40A4-8352-1F80A65BD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8326" y="5044272"/>
              <a:ext cx="4709160" cy="90253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887FF6-D6E7-1944-A477-8006A92CE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13146" y="5163592"/>
              <a:ext cx="757326" cy="783218"/>
            </a:xfrm>
            <a:prstGeom prst="rect">
              <a:avLst/>
            </a:prstGeom>
            <a:ln w="6350"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C377FCA-08B4-3349-BE38-DCF61871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24772" y="5143938"/>
              <a:ext cx="730113" cy="1503909"/>
            </a:xfrm>
            <a:prstGeom prst="rect">
              <a:avLst/>
            </a:prstGeom>
            <a:ln w="6350">
              <a:solidFill>
                <a:schemeClr val="bg2">
                  <a:lumMod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950470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17BA82-2A4D-1549-879D-B2D0AC68D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3" y="2949358"/>
            <a:ext cx="6858000" cy="26289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D7D11C-C7E4-471A-872B-07FC6E7BF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02170D-2C80-4EF8-A79A-B7FBE06384FC}"/>
              </a:ext>
            </a:extLst>
          </p:cNvPr>
          <p:cNvSpPr txBox="1"/>
          <p:nvPr/>
        </p:nvSpPr>
        <p:spPr>
          <a:xfrm>
            <a:off x="380333" y="1168896"/>
            <a:ext cx="6121400" cy="11338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사용자 대화통계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6.3.2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대화이력 상세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말풍선 클릭 시 대화 상세 내역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확인할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FD14E5-4FCF-4D12-A169-98005E34CFE4}"/>
              </a:ext>
            </a:extLst>
          </p:cNvPr>
          <p:cNvSpPr/>
          <p:nvPr/>
        </p:nvSpPr>
        <p:spPr>
          <a:xfrm>
            <a:off x="4771210" y="3298423"/>
            <a:ext cx="2030423" cy="206271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E48049-8D5E-4AE5-A419-3111A2DDC84A}"/>
              </a:ext>
            </a:extLst>
          </p:cNvPr>
          <p:cNvSpPr txBox="1"/>
          <p:nvPr/>
        </p:nvSpPr>
        <p:spPr>
          <a:xfrm>
            <a:off x="2861680" y="294257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날짜</a:t>
            </a:r>
            <a:endParaRPr lang="en-US" altLang="ko-KR" sz="11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3C1C2B-A9FE-4326-BE3D-DD18F63CC64B}"/>
              </a:ext>
            </a:extLst>
          </p:cNvPr>
          <p:cNvSpPr txBox="1"/>
          <p:nvPr/>
        </p:nvSpPr>
        <p:spPr>
          <a:xfrm>
            <a:off x="5639452" y="2942574"/>
            <a:ext cx="864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챗플로우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61EEA-6DFB-4C49-B7C4-C5B04A4AB0B5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2ECAC2-6300-4D39-BCA7-1EF4B005ADFB}"/>
              </a:ext>
            </a:extLst>
          </p:cNvPr>
          <p:cNvSpPr txBox="1"/>
          <p:nvPr/>
        </p:nvSpPr>
        <p:spPr>
          <a:xfrm>
            <a:off x="89316" y="2942574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NO.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210C9D-EF6B-4EA0-BBEB-6B142955C4B3}"/>
              </a:ext>
            </a:extLst>
          </p:cNvPr>
          <p:cNvSpPr txBox="1"/>
          <p:nvPr/>
        </p:nvSpPr>
        <p:spPr>
          <a:xfrm>
            <a:off x="751716" y="2942574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사용자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CDB66B-F5A9-496E-8C53-2A3CA7B30AA1}"/>
              </a:ext>
            </a:extLst>
          </p:cNvPr>
          <p:cNvSpPr txBox="1"/>
          <p:nvPr/>
        </p:nvSpPr>
        <p:spPr>
          <a:xfrm>
            <a:off x="3286784" y="294257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유입채널</a:t>
            </a:r>
            <a:endParaRPr lang="en-US" altLang="ko-KR" sz="11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381D60-9FE4-4196-8577-9661C1F1CE50}"/>
              </a:ext>
            </a:extLst>
          </p:cNvPr>
          <p:cNvSpPr txBox="1"/>
          <p:nvPr/>
        </p:nvSpPr>
        <p:spPr>
          <a:xfrm>
            <a:off x="3883817" y="2942574"/>
            <a:ext cx="662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발화수</a:t>
            </a:r>
            <a:endParaRPr lang="en-US" altLang="ko-KR" sz="11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DB6700-060C-4B02-8FEC-3354780AE94F}"/>
              </a:ext>
            </a:extLst>
          </p:cNvPr>
          <p:cNvSpPr txBox="1"/>
          <p:nvPr/>
        </p:nvSpPr>
        <p:spPr>
          <a:xfrm>
            <a:off x="4361149" y="2942574"/>
            <a:ext cx="662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만족도</a:t>
            </a:r>
            <a:endParaRPr lang="en-US" altLang="ko-KR" sz="12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30374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358A7-5CA4-4C51-B456-BCE16BF26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설정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541D7D-82D5-4635-942A-A6CC8150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0B3ED5-1D8B-452C-85BA-3C693A66D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6079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659609" y="1290649"/>
            <a:ext cx="6121400" cy="61619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설정에서는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Teana Studion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대한 설정을 확인하고 변경할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 기능에는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'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 설정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설정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 설정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설정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A7FCB9-D349-4B41-845A-90778E35DEF7}"/>
              </a:ext>
            </a:extLst>
          </p:cNvPr>
          <p:cNvSpPr/>
          <p:nvPr/>
        </p:nvSpPr>
        <p:spPr>
          <a:xfrm>
            <a:off x="635545" y="2598821"/>
            <a:ext cx="5621537" cy="4684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B33C9-A760-4BC8-9D39-3E90F4E0D3CE}"/>
              </a:ext>
            </a:extLst>
          </p:cNvPr>
          <p:cNvSpPr txBox="1"/>
          <p:nvPr/>
        </p:nvSpPr>
        <p:spPr>
          <a:xfrm>
            <a:off x="2874491" y="2467188"/>
            <a:ext cx="11436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</a:t>
            </a:r>
            <a:r>
              <a:rPr lang="ko-KR" altLang="en-US" sz="1200" b="1">
                <a:solidFill>
                  <a:srgbClr val="0070C0"/>
                </a:solidFill>
              </a:rPr>
              <a:t>설정의 구조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EEE1D4-D986-4CE3-B777-CBF478F2F5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3" y="3004818"/>
            <a:ext cx="5231541" cy="4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674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88CEEF7-9CA2-41B1-BB60-C6DD30A4A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112" y="1661160"/>
            <a:ext cx="1753267" cy="5533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4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2430780" y="1914714"/>
            <a:ext cx="4166607" cy="2272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메인화면</a:t>
            </a:r>
            <a:r>
              <a:rPr lang="ko-KR" altLang="en-US" sz="1200" dirty="0">
                <a:latin typeface="+mn-ea"/>
              </a:rPr>
              <a:t> 좌측 메뉴 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  </a:t>
            </a:r>
            <a:r>
              <a:rPr lang="en-US" altLang="ko-KR" sz="1200" b="1" dirty="0">
                <a:latin typeface="+mn-ea"/>
              </a:rPr>
              <a:t>- </a:t>
            </a:r>
            <a:r>
              <a:rPr lang="ko-KR" altLang="en-US" sz="1200" b="1" dirty="0">
                <a:latin typeface="+mn-ea"/>
              </a:rPr>
              <a:t>설정 </a:t>
            </a:r>
            <a:r>
              <a:rPr lang="en-US" altLang="ko-KR" sz="1200" b="1" dirty="0">
                <a:latin typeface="+mn-ea"/>
              </a:rPr>
              <a:t>&gt; </a:t>
            </a:r>
            <a:r>
              <a:rPr lang="ko-KR" altLang="en-US" sz="1200" b="1" dirty="0">
                <a:latin typeface="+mn-ea"/>
              </a:rPr>
              <a:t>대화설정</a:t>
            </a:r>
            <a:r>
              <a:rPr lang="en-US" altLang="ko-KR" sz="1200" b="1" dirty="0">
                <a:latin typeface="+mn-ea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대화설정 화면에서는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대화의 기본 요소를 설정할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대화설정은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공통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메시지 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 메시지 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대화중단 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(BOT/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품질 조사 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만족도 조사 설정의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영역으로 이루어져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FD0EEE-9D61-4708-A925-D26F6134FC09}"/>
              </a:ext>
            </a:extLst>
          </p:cNvPr>
          <p:cNvSpPr/>
          <p:nvPr/>
        </p:nvSpPr>
        <p:spPr>
          <a:xfrm>
            <a:off x="368301" y="4594590"/>
            <a:ext cx="2062479" cy="479215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940CC-3DE6-4B73-9391-A3A8260D4896}"/>
              </a:ext>
            </a:extLst>
          </p:cNvPr>
          <p:cNvSpPr txBox="1"/>
          <p:nvPr/>
        </p:nvSpPr>
        <p:spPr>
          <a:xfrm>
            <a:off x="380333" y="716047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7719334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3CE9BB4-0E4A-B84B-96FD-E4B17020D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75" y="3297303"/>
            <a:ext cx="6093613" cy="2410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1CD09A-167A-43D1-BDFB-24AA84B12206}"/>
              </a:ext>
            </a:extLst>
          </p:cNvPr>
          <p:cNvSpPr txBox="1"/>
          <p:nvPr/>
        </p:nvSpPr>
        <p:spPr>
          <a:xfrm>
            <a:off x="844949" y="6288853"/>
            <a:ext cx="5168102" cy="19609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공통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 이름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 값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입력 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로그설정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 ※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현재 모든 세팅이 운영 중인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챗봇에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맞추어져 있는 상태이므로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최대한 수정하지 않는 것을 권장 드립니다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A39AA-0E67-4413-B413-5F431BCD55FF}"/>
              </a:ext>
            </a:extLst>
          </p:cNvPr>
          <p:cNvSpPr txBox="1"/>
          <p:nvPr/>
        </p:nvSpPr>
        <p:spPr>
          <a:xfrm>
            <a:off x="380333" y="1559704"/>
            <a:ext cx="6032499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7.1.1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공통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설정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공통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파라미터는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범용적으로 모든 곳에서 참조할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이름을 정하고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파라미터를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입력하여 생성하면 목록에서 로그를 설정하고 삭제할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  <a:p>
            <a:pPr algn="just" latin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공통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파라미터로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사용자의 정보를 입력 받도록 정의하여 응답 메시지나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조건 등으로 다양하게 활용 가능하다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579FDE-48EB-44F3-89EA-C3874E4AB1B6}"/>
              </a:ext>
            </a:extLst>
          </p:cNvPr>
          <p:cNvSpPr/>
          <p:nvPr/>
        </p:nvSpPr>
        <p:spPr>
          <a:xfrm>
            <a:off x="377080" y="3786953"/>
            <a:ext cx="4210717" cy="42371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CD5A06-9643-4ABC-8C17-CD6BDFF8D59E}"/>
              </a:ext>
            </a:extLst>
          </p:cNvPr>
          <p:cNvSpPr/>
          <p:nvPr/>
        </p:nvSpPr>
        <p:spPr>
          <a:xfrm>
            <a:off x="5602118" y="4466478"/>
            <a:ext cx="304800" cy="111220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B006B4-F406-4D76-B1FD-4341E1F7EA80}"/>
              </a:ext>
            </a:extLst>
          </p:cNvPr>
          <p:cNvSpPr/>
          <p:nvPr/>
        </p:nvSpPr>
        <p:spPr>
          <a:xfrm>
            <a:off x="5947333" y="4466478"/>
            <a:ext cx="243249" cy="111220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A64F8-D7A1-4550-94F4-47ACE48042F2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80B7F-0D20-41CC-98DE-DC7D166514F4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3B1D8E-7FF5-4A92-A228-51485AE75648}"/>
              </a:ext>
            </a:extLst>
          </p:cNvPr>
          <p:cNvSpPr txBox="1"/>
          <p:nvPr/>
        </p:nvSpPr>
        <p:spPr>
          <a:xfrm>
            <a:off x="2395775" y="3584136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06C14-9E9C-4E61-A78C-4FC0C3DD8EB7}"/>
              </a:ext>
            </a:extLst>
          </p:cNvPr>
          <p:cNvSpPr txBox="1"/>
          <p:nvPr/>
        </p:nvSpPr>
        <p:spPr>
          <a:xfrm>
            <a:off x="5667855" y="4266185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889EA-7104-4DA4-B4DE-9559E29BC622}"/>
              </a:ext>
            </a:extLst>
          </p:cNvPr>
          <p:cNvSpPr txBox="1"/>
          <p:nvPr/>
        </p:nvSpPr>
        <p:spPr>
          <a:xfrm>
            <a:off x="5976576" y="4262413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612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591355" y="1211793"/>
            <a:ext cx="6121400" cy="75405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2.5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사용자 발화 순위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endParaRPr lang="en-US" altLang="ko-KR" sz="11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기간 중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가장 많이 입력된 사용자 발화를 상위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위까지 확인할 수 있다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대시보드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9C87E-8724-43BC-8995-55724E0F8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B13E1-EE7A-41A8-A0E5-81A79210ACD7}"/>
              </a:ext>
            </a:extLst>
          </p:cNvPr>
          <p:cNvSpPr/>
          <p:nvPr/>
        </p:nvSpPr>
        <p:spPr>
          <a:xfrm>
            <a:off x="591355" y="2384423"/>
            <a:ext cx="5567476" cy="3495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7" y="2446020"/>
            <a:ext cx="5490064" cy="3345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9942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C538F4-7FE3-C549-9946-B7D02A0C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3" y="2858401"/>
            <a:ext cx="6858000" cy="28530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1CD09A-167A-43D1-BDFB-24AA84B12206}"/>
              </a:ext>
            </a:extLst>
          </p:cNvPr>
          <p:cNvSpPr txBox="1"/>
          <p:nvPr/>
        </p:nvSpPr>
        <p:spPr>
          <a:xfrm>
            <a:off x="426053" y="5811038"/>
            <a:ext cx="6121400" cy="264194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유형 선택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SIMPLE/CHATFLOW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 선택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CHATFLOW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구축되어 있는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중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개를 선택하여 단순 메시지 대신 사용할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200000"/>
              </a:lnSpc>
              <a:buAutoNum type="circleNumDbPlain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메시지 생성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입력 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사용 여부 표시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A39AA-0E67-4413-B413-5F431BCD55FF}"/>
              </a:ext>
            </a:extLst>
          </p:cNvPr>
          <p:cNvSpPr txBox="1"/>
          <p:nvPr/>
        </p:nvSpPr>
        <p:spPr>
          <a:xfrm>
            <a:off x="380333" y="1559704"/>
            <a:ext cx="6121400" cy="107228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7.1.2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인사말 메시지 설정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사용자가 처음 진입했을 때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챗봇의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인사말에 대한 메시지 설정이다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초기 설정은 메시지 유형이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SIMPLE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단순 메시지가 출력된다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F80C90-72C4-4E51-AA01-8B73339D0B6C}"/>
              </a:ext>
            </a:extLst>
          </p:cNvPr>
          <p:cNvSpPr/>
          <p:nvPr/>
        </p:nvSpPr>
        <p:spPr>
          <a:xfrm>
            <a:off x="103147" y="3079266"/>
            <a:ext cx="1298934" cy="37112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008C36-A2FE-422A-9910-90A76CDD2211}"/>
              </a:ext>
            </a:extLst>
          </p:cNvPr>
          <p:cNvSpPr/>
          <p:nvPr/>
        </p:nvSpPr>
        <p:spPr>
          <a:xfrm>
            <a:off x="120118" y="3681643"/>
            <a:ext cx="4650244" cy="24589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84E3F-7712-4724-8932-A8BDA9B7BC80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7902F0-850A-4290-9DC7-4ED730F309C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49810-423A-4759-A3C0-6E0F37652258}"/>
              </a:ext>
            </a:extLst>
          </p:cNvPr>
          <p:cNvSpPr/>
          <p:nvPr/>
        </p:nvSpPr>
        <p:spPr>
          <a:xfrm>
            <a:off x="2471883" y="4675181"/>
            <a:ext cx="702753" cy="26814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1265400-A1C6-E94E-906C-F6B0C59CF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60" y="6729933"/>
            <a:ext cx="3721100" cy="1028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617C62-261B-49D7-87BE-E81CE40100E8}"/>
              </a:ext>
            </a:extLst>
          </p:cNvPr>
          <p:cNvSpPr txBox="1"/>
          <p:nvPr/>
        </p:nvSpPr>
        <p:spPr>
          <a:xfrm>
            <a:off x="1228755" y="2839868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737EA1-774B-4C97-8BC2-908A5779F917}"/>
              </a:ext>
            </a:extLst>
          </p:cNvPr>
          <p:cNvSpPr txBox="1"/>
          <p:nvPr/>
        </p:nvSpPr>
        <p:spPr>
          <a:xfrm>
            <a:off x="2327164" y="3478702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7DAB7-4925-4E19-8080-D30F0F6210B2}"/>
              </a:ext>
            </a:extLst>
          </p:cNvPr>
          <p:cNvSpPr txBox="1"/>
          <p:nvPr/>
        </p:nvSpPr>
        <p:spPr>
          <a:xfrm>
            <a:off x="2733259" y="4453746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494168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7A47741-7C7A-9A4C-B159-5FCC171A49CA}"/>
              </a:ext>
            </a:extLst>
          </p:cNvPr>
          <p:cNvGrpSpPr/>
          <p:nvPr/>
        </p:nvGrpSpPr>
        <p:grpSpPr>
          <a:xfrm>
            <a:off x="212100" y="2133470"/>
            <a:ext cx="6457863" cy="2895978"/>
            <a:chOff x="212100" y="2026790"/>
            <a:chExt cx="6457863" cy="289597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CC8BDCA-B2A6-483F-B3BC-B8DCE1A43604}"/>
                </a:ext>
              </a:extLst>
            </p:cNvPr>
            <p:cNvGrpSpPr/>
            <p:nvPr/>
          </p:nvGrpSpPr>
          <p:grpSpPr>
            <a:xfrm>
              <a:off x="212100" y="2026790"/>
              <a:ext cx="6457863" cy="2895978"/>
              <a:chOff x="212100" y="2026790"/>
              <a:chExt cx="6457863" cy="289597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23C54F4-C065-467D-9FD3-8B893D3092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r="30702"/>
              <a:stretch/>
            </p:blipFill>
            <p:spPr>
              <a:xfrm>
                <a:off x="212100" y="2026790"/>
                <a:ext cx="6457863" cy="28959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00EF327-7F55-BC40-B7A7-2FFB23B4A6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5568" b="237"/>
              <a:stretch/>
            </p:blipFill>
            <p:spPr>
              <a:xfrm>
                <a:off x="4471406" y="4214063"/>
                <a:ext cx="292020" cy="23003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7E08E6D-9A93-4C43-A317-B405D1F72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2119" y="4518756"/>
                <a:ext cx="336762" cy="26660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8FD47BB-E6A5-1B4B-BB27-10A98C67C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355" y="3313473"/>
              <a:ext cx="1274615" cy="1709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1CD09A-167A-43D1-BDFB-24AA84B12206}"/>
              </a:ext>
            </a:extLst>
          </p:cNvPr>
          <p:cNvSpPr txBox="1"/>
          <p:nvPr/>
        </p:nvSpPr>
        <p:spPr>
          <a:xfrm>
            <a:off x="381656" y="5294671"/>
            <a:ext cx="6121400" cy="35306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말풍선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아이콘 클릭 시 우측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섹션에서 메시지 확인 가능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인사말 메시지가 </a:t>
            </a: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이상인 경우</a:t>
            </a: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r>
              <a: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섹션에서 확인할 메시지를 선택할 수 있다</a:t>
            </a: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circleNumDbPlain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메시지 삭제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메시지 수정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내용 수정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코드 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감정 표현 설정이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 사용여부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이상인 경우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사용할 인사말 메시지를 선택할 수 있으며 선택하지 않는 경우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랜덤하게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출력된다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A39AA-0E67-4413-B413-5F431BCD55FF}"/>
              </a:ext>
            </a:extLst>
          </p:cNvPr>
          <p:cNvSpPr txBox="1"/>
          <p:nvPr/>
        </p:nvSpPr>
        <p:spPr>
          <a:xfrm>
            <a:off x="380333" y="1559704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7.1.2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인사말 메시지 설정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49810-423A-4759-A3C0-6E0F37652258}"/>
              </a:ext>
            </a:extLst>
          </p:cNvPr>
          <p:cNvSpPr/>
          <p:nvPr/>
        </p:nvSpPr>
        <p:spPr>
          <a:xfrm>
            <a:off x="4448545" y="4055507"/>
            <a:ext cx="360133" cy="86380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71538A-0B3D-4D55-845B-9FD8C1F76C0C}"/>
              </a:ext>
            </a:extLst>
          </p:cNvPr>
          <p:cNvSpPr/>
          <p:nvPr/>
        </p:nvSpPr>
        <p:spPr>
          <a:xfrm>
            <a:off x="5019013" y="4055508"/>
            <a:ext cx="288758" cy="86380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95A30C-94B0-41ED-906C-E1C01577010E}"/>
              </a:ext>
            </a:extLst>
          </p:cNvPr>
          <p:cNvSpPr/>
          <p:nvPr/>
        </p:nvSpPr>
        <p:spPr>
          <a:xfrm>
            <a:off x="5532566" y="4055507"/>
            <a:ext cx="319192" cy="86380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BB83CC-743E-4B1A-A8BF-857E0B8FEF24}"/>
              </a:ext>
            </a:extLst>
          </p:cNvPr>
          <p:cNvSpPr/>
          <p:nvPr/>
        </p:nvSpPr>
        <p:spPr>
          <a:xfrm>
            <a:off x="6016418" y="4058466"/>
            <a:ext cx="402028" cy="86084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D808D5-7D87-4E46-A900-BD3E9F34C7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770" y="5992510"/>
            <a:ext cx="2371816" cy="13655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3DF050A-A030-4EA1-8027-62BDACC9BC13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048C68-B4FA-4FB9-B5C2-0259FE0CB6D5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CADA3A-2C34-4392-98A4-DCC636A46C94}"/>
              </a:ext>
            </a:extLst>
          </p:cNvPr>
          <p:cNvGrpSpPr/>
          <p:nvPr/>
        </p:nvGrpSpPr>
        <p:grpSpPr>
          <a:xfrm>
            <a:off x="368112" y="6022637"/>
            <a:ext cx="3986517" cy="781658"/>
            <a:chOff x="368112" y="6179052"/>
            <a:chExt cx="3986517" cy="7816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61D597-37BE-4D40-B907-2ED41ACD5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8112" y="6179052"/>
              <a:ext cx="3764154" cy="781658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673EBCC-8038-4299-8070-B16567767CE1}"/>
                </a:ext>
              </a:extLst>
            </p:cNvPr>
            <p:cNvCxnSpPr>
              <a:cxnSpLocks/>
            </p:cNvCxnSpPr>
            <p:nvPr/>
          </p:nvCxnSpPr>
          <p:spPr>
            <a:xfrm>
              <a:off x="3993123" y="6503096"/>
              <a:ext cx="361506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0E6DDA0-DE09-7544-BC90-452D25038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3674" y="6387207"/>
              <a:ext cx="304800" cy="2032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6AC7921-EA17-5F4F-A94D-221F88E97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3674" y="6627582"/>
              <a:ext cx="304800" cy="2413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977C595-6F77-4EEC-A958-5569D4795FF5}"/>
              </a:ext>
            </a:extLst>
          </p:cNvPr>
          <p:cNvSpPr txBox="1"/>
          <p:nvPr/>
        </p:nvSpPr>
        <p:spPr>
          <a:xfrm>
            <a:off x="4529797" y="3811106"/>
            <a:ext cx="192511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591E8A-B84A-46BF-AB9C-76BA2CC3EEDA}"/>
              </a:ext>
            </a:extLst>
          </p:cNvPr>
          <p:cNvSpPr txBox="1"/>
          <p:nvPr/>
        </p:nvSpPr>
        <p:spPr>
          <a:xfrm>
            <a:off x="5064578" y="3810544"/>
            <a:ext cx="192511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46F590-E03D-4953-B5D0-C97BEDCF8209}"/>
              </a:ext>
            </a:extLst>
          </p:cNvPr>
          <p:cNvSpPr txBox="1"/>
          <p:nvPr/>
        </p:nvSpPr>
        <p:spPr>
          <a:xfrm>
            <a:off x="5589272" y="3810544"/>
            <a:ext cx="199924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EDA738-168F-4595-A49E-ADD745F74899}"/>
              </a:ext>
            </a:extLst>
          </p:cNvPr>
          <p:cNvSpPr txBox="1"/>
          <p:nvPr/>
        </p:nvSpPr>
        <p:spPr>
          <a:xfrm>
            <a:off x="6114542" y="3817150"/>
            <a:ext cx="199924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232465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E79339F-96AA-4B28-8DF9-2B6DDABFC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552106"/>
            <a:ext cx="6858000" cy="2009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1CD09A-167A-43D1-BDFB-24AA84B12206}"/>
              </a:ext>
            </a:extLst>
          </p:cNvPr>
          <p:cNvSpPr txBox="1"/>
          <p:nvPr/>
        </p:nvSpPr>
        <p:spPr>
          <a:xfrm>
            <a:off x="1341998" y="5982246"/>
            <a:ext cx="4362198" cy="2272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유형 선택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SIMPLE/CHATFLOW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 선택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메시지 생성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입력 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사용 여부 표시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삭제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수정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사용여부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B890BA-F1E6-4465-BE20-E8FC3261D96B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28D7FA-6710-4EE3-B25D-CB5D608E09DB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49810-423A-4759-A3C0-6E0F37652258}"/>
              </a:ext>
            </a:extLst>
          </p:cNvPr>
          <p:cNvSpPr/>
          <p:nvPr/>
        </p:nvSpPr>
        <p:spPr>
          <a:xfrm flipH="1">
            <a:off x="104964" y="3813705"/>
            <a:ext cx="1401083" cy="39499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71538A-0B3D-4D55-845B-9FD8C1F76C0C}"/>
              </a:ext>
            </a:extLst>
          </p:cNvPr>
          <p:cNvSpPr/>
          <p:nvPr/>
        </p:nvSpPr>
        <p:spPr>
          <a:xfrm>
            <a:off x="100315" y="4486315"/>
            <a:ext cx="4534188" cy="27380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95A30C-94B0-41ED-906C-E1C01577010E}"/>
              </a:ext>
            </a:extLst>
          </p:cNvPr>
          <p:cNvSpPr/>
          <p:nvPr/>
        </p:nvSpPr>
        <p:spPr>
          <a:xfrm>
            <a:off x="2016015" y="4789452"/>
            <a:ext cx="782932" cy="48142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BB83CC-743E-4B1A-A8BF-857E0B8FEF24}"/>
              </a:ext>
            </a:extLst>
          </p:cNvPr>
          <p:cNvSpPr/>
          <p:nvPr/>
        </p:nvSpPr>
        <p:spPr>
          <a:xfrm>
            <a:off x="2884492" y="4789451"/>
            <a:ext cx="397333" cy="48142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B1EB10-810E-42BE-9B04-CDE2B9C9F817}"/>
              </a:ext>
            </a:extLst>
          </p:cNvPr>
          <p:cNvSpPr/>
          <p:nvPr/>
        </p:nvSpPr>
        <p:spPr>
          <a:xfrm>
            <a:off x="3359936" y="4789451"/>
            <a:ext cx="299195" cy="48142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B8C461-79D0-4741-A940-3833E826792A}"/>
              </a:ext>
            </a:extLst>
          </p:cNvPr>
          <p:cNvSpPr/>
          <p:nvPr/>
        </p:nvSpPr>
        <p:spPr>
          <a:xfrm>
            <a:off x="3786217" y="4789451"/>
            <a:ext cx="299195" cy="48142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8F6C48-BF8A-43CC-9942-E849CA3BDB58}"/>
              </a:ext>
            </a:extLst>
          </p:cNvPr>
          <p:cNvSpPr/>
          <p:nvPr/>
        </p:nvSpPr>
        <p:spPr>
          <a:xfrm>
            <a:off x="4187147" y="4789451"/>
            <a:ext cx="352125" cy="48142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A6066-5236-43F7-A9E5-DD028977CB61}"/>
              </a:ext>
            </a:extLst>
          </p:cNvPr>
          <p:cNvSpPr/>
          <p:nvPr/>
        </p:nvSpPr>
        <p:spPr>
          <a:xfrm>
            <a:off x="4726621" y="4370871"/>
            <a:ext cx="2046562" cy="112383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933203-9F86-4A1A-B504-D12E2301A454}"/>
              </a:ext>
            </a:extLst>
          </p:cNvPr>
          <p:cNvSpPr txBox="1"/>
          <p:nvPr/>
        </p:nvSpPr>
        <p:spPr>
          <a:xfrm>
            <a:off x="729174" y="3597720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638F54-6D93-411D-8A6D-8016221E4C0E}"/>
              </a:ext>
            </a:extLst>
          </p:cNvPr>
          <p:cNvSpPr txBox="1"/>
          <p:nvPr/>
        </p:nvSpPr>
        <p:spPr>
          <a:xfrm>
            <a:off x="2265439" y="4266892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4ED768-2048-4BEC-BA6C-E71B4D6E2D5C}"/>
              </a:ext>
            </a:extLst>
          </p:cNvPr>
          <p:cNvSpPr txBox="1"/>
          <p:nvPr/>
        </p:nvSpPr>
        <p:spPr>
          <a:xfrm>
            <a:off x="5659902" y="416113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572944-A6BD-45AC-8B97-7602BE28215A}"/>
              </a:ext>
            </a:extLst>
          </p:cNvPr>
          <p:cNvSpPr txBox="1"/>
          <p:nvPr/>
        </p:nvSpPr>
        <p:spPr>
          <a:xfrm>
            <a:off x="2317481" y="530373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9B869B-5109-4FD8-99E4-E31766D0CF1D}"/>
              </a:ext>
            </a:extLst>
          </p:cNvPr>
          <p:cNvSpPr txBox="1"/>
          <p:nvPr/>
        </p:nvSpPr>
        <p:spPr>
          <a:xfrm>
            <a:off x="3004935" y="5303731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16FBA7-4D48-4F02-BFE9-D41BA7BDEF4B}"/>
              </a:ext>
            </a:extLst>
          </p:cNvPr>
          <p:cNvSpPr txBox="1"/>
          <p:nvPr/>
        </p:nvSpPr>
        <p:spPr>
          <a:xfrm>
            <a:off x="3436434" y="5303731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BD1F18-01D9-4B22-B8E9-C60A1AC857BF}"/>
              </a:ext>
            </a:extLst>
          </p:cNvPr>
          <p:cNvSpPr txBox="1"/>
          <p:nvPr/>
        </p:nvSpPr>
        <p:spPr>
          <a:xfrm>
            <a:off x="3848938" y="530373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82E37A-AEC5-41A6-B213-731744E9CC7F}"/>
              </a:ext>
            </a:extLst>
          </p:cNvPr>
          <p:cNvSpPr txBox="1"/>
          <p:nvPr/>
        </p:nvSpPr>
        <p:spPr>
          <a:xfrm>
            <a:off x="4271258" y="530373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8D6A6C-6CFF-4EBD-AE0B-F94A080149AC}"/>
              </a:ext>
            </a:extLst>
          </p:cNvPr>
          <p:cNvSpPr txBox="1"/>
          <p:nvPr/>
        </p:nvSpPr>
        <p:spPr>
          <a:xfrm>
            <a:off x="380333" y="1559704"/>
            <a:ext cx="6121400" cy="147732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7.1.3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실패 메시지 설정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사용자 의도를 파악하는 데 실패했을 때 전달하는 메시지 설정이다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발화가 현재 지식 구축 데이터 안에서 매칭되지 않는 경우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사용자 의도 파악에 실패했다는 메시지를 출력한다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기본적인 메시지 설정 방법은 인사말 메시지와 같다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(</a:t>
            </a:r>
            <a:r>
              <a:rPr lang="en-US" altLang="ko-KR" sz="1200" b="1" dirty="0">
                <a:latin typeface="+mn-ea"/>
              </a:rPr>
              <a:t>p.110-111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79489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7A1565-ED03-41EC-8904-F39F334F2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388695"/>
            <a:ext cx="6858000" cy="248853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1CD09A-167A-43D1-BDFB-24AA84B12206}"/>
              </a:ext>
            </a:extLst>
          </p:cNvPr>
          <p:cNvSpPr txBox="1"/>
          <p:nvPr/>
        </p:nvSpPr>
        <p:spPr>
          <a:xfrm>
            <a:off x="512762" y="5972933"/>
            <a:ext cx="6121400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유형 선택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SIMPLE/CHATFLOW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 선택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메시지 생성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입력 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endParaRPr lang="en-US" altLang="ko-KR" sz="1200" dirty="0" err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메세지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 및 수정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사용여부 표시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조회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113</a:t>
            </a:fld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A4D5DB-3490-4961-A0E2-DF77F90B099B}"/>
              </a:ext>
            </a:extLst>
          </p:cNvPr>
          <p:cNvSpPr/>
          <p:nvPr/>
        </p:nvSpPr>
        <p:spPr>
          <a:xfrm flipH="1">
            <a:off x="86781" y="4296420"/>
            <a:ext cx="4474268" cy="25998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EE4BAF-88C1-4488-93EC-BEA33D86E7DD}"/>
              </a:ext>
            </a:extLst>
          </p:cNvPr>
          <p:cNvSpPr/>
          <p:nvPr/>
        </p:nvSpPr>
        <p:spPr>
          <a:xfrm flipH="1">
            <a:off x="1983205" y="4616130"/>
            <a:ext cx="2489733" cy="40385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044B207-5B20-4847-B098-E11CEFB08863}"/>
              </a:ext>
            </a:extLst>
          </p:cNvPr>
          <p:cNvSpPr/>
          <p:nvPr/>
        </p:nvSpPr>
        <p:spPr>
          <a:xfrm flipH="1">
            <a:off x="4694346" y="4333213"/>
            <a:ext cx="1939816" cy="96036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C487F-600F-4310-AD42-E83999103D22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789F4C-D03B-48B6-A784-D868A7A53E2B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916826-F616-4648-9FC7-FC847D6214C3}"/>
              </a:ext>
            </a:extLst>
          </p:cNvPr>
          <p:cNvSpPr/>
          <p:nvPr/>
        </p:nvSpPr>
        <p:spPr>
          <a:xfrm flipH="1">
            <a:off x="88169" y="3662213"/>
            <a:ext cx="1397730" cy="34891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3F7C1B-DCFE-5E4C-B87C-AD5A5F00BBCF}"/>
              </a:ext>
            </a:extLst>
          </p:cNvPr>
          <p:cNvSpPr/>
          <p:nvPr/>
        </p:nvSpPr>
        <p:spPr>
          <a:xfrm flipH="1">
            <a:off x="103203" y="5403953"/>
            <a:ext cx="6569060" cy="40385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CA0D2F-60AD-C247-A6CD-A61C8FB75166}"/>
              </a:ext>
            </a:extLst>
          </p:cNvPr>
          <p:cNvSpPr txBox="1"/>
          <p:nvPr/>
        </p:nvSpPr>
        <p:spPr>
          <a:xfrm>
            <a:off x="448155" y="8812767"/>
            <a:ext cx="6155415" cy="5673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미매칭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챗봇은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안내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메세지와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함께       선택된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 가운데 유사한 인텐트로의 연결을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제안한다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45DD12-F997-2D4F-9225-A698651F6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662" y="8855167"/>
            <a:ext cx="228600" cy="2413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F6DCC8C-E4E5-4EC9-9BDD-5B839C6A5EB0}"/>
              </a:ext>
            </a:extLst>
          </p:cNvPr>
          <p:cNvSpPr txBox="1"/>
          <p:nvPr/>
        </p:nvSpPr>
        <p:spPr>
          <a:xfrm>
            <a:off x="380333" y="1559704"/>
            <a:ext cx="6121400" cy="17543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7.1.4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 메시지 설정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사용자의 질의가 어떤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인텐트와도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정확히 연결되지 않을 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가장 유사한 질의가 포함된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인텐트로의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연결을 제안한다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이처럼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미매칭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된 경우에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사용자에게 제안할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설정하는 파트이다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이때 해당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전달하면서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사용할 간단한 제안 메시지를 생성할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기본적인 메시지 설정 방법은 인사말 메시지와 같다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b="1" dirty="0">
                <a:latin typeface="+mn-ea"/>
              </a:rPr>
              <a:t>p.109-110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참고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F17D0B-7B69-47F6-B911-A1A3F0FE74AF}"/>
              </a:ext>
            </a:extLst>
          </p:cNvPr>
          <p:cNvSpPr txBox="1"/>
          <p:nvPr/>
        </p:nvSpPr>
        <p:spPr>
          <a:xfrm>
            <a:off x="698085" y="3462165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0A680F-DA01-4A6F-B4A6-B04A7650CC98}"/>
              </a:ext>
            </a:extLst>
          </p:cNvPr>
          <p:cNvSpPr txBox="1"/>
          <p:nvPr/>
        </p:nvSpPr>
        <p:spPr>
          <a:xfrm>
            <a:off x="1896542" y="4095844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099FA8-250C-489C-9BA1-3B3F1638F83A}"/>
              </a:ext>
            </a:extLst>
          </p:cNvPr>
          <p:cNvSpPr txBox="1"/>
          <p:nvPr/>
        </p:nvSpPr>
        <p:spPr>
          <a:xfrm>
            <a:off x="5574254" y="413166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76256-86E4-450A-94BD-D429C0096E9B}"/>
              </a:ext>
            </a:extLst>
          </p:cNvPr>
          <p:cNvSpPr txBox="1"/>
          <p:nvPr/>
        </p:nvSpPr>
        <p:spPr>
          <a:xfrm>
            <a:off x="1774607" y="4714623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4FDCF2-C840-49AC-B3C4-30BE79967DE3}"/>
              </a:ext>
            </a:extLst>
          </p:cNvPr>
          <p:cNvSpPr txBox="1"/>
          <p:nvPr/>
        </p:nvSpPr>
        <p:spPr>
          <a:xfrm>
            <a:off x="3003300" y="5199244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537AB-1408-0547-B888-5DCBE67C4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463" y="7498223"/>
            <a:ext cx="6292800" cy="11913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95509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E6B7D2-C4A1-4325-AF9A-73496316F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2" y="4225668"/>
            <a:ext cx="6858000" cy="242220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114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6CB8E-AACB-4E9B-AC15-6B598B034FB5}"/>
              </a:ext>
            </a:extLst>
          </p:cNvPr>
          <p:cNvSpPr txBox="1"/>
          <p:nvPr/>
        </p:nvSpPr>
        <p:spPr>
          <a:xfrm>
            <a:off x="1117240" y="6752630"/>
            <a:ext cx="5126044" cy="2272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유형 선택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SIMPLE/CHATFLOW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 선택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메시지 생성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입력 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 </a:t>
            </a:r>
            <a:endParaRPr lang="en-US" altLang="ko-KR" sz="1200" dirty="0" err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사용 여부 표시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endParaRPr lang="en-US" altLang="ko-KR" sz="1200" dirty="0" err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삭제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수정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사용여부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3079DE-61E8-45FF-ACBA-76C6E79B8358}"/>
              </a:ext>
            </a:extLst>
          </p:cNvPr>
          <p:cNvSpPr/>
          <p:nvPr/>
        </p:nvSpPr>
        <p:spPr>
          <a:xfrm flipH="1">
            <a:off x="42388" y="4515035"/>
            <a:ext cx="1352459" cy="34083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D78F14-7DAE-4A5B-9BCF-42F049E399B2}"/>
              </a:ext>
            </a:extLst>
          </p:cNvPr>
          <p:cNvSpPr/>
          <p:nvPr/>
        </p:nvSpPr>
        <p:spPr>
          <a:xfrm>
            <a:off x="90597" y="5145231"/>
            <a:ext cx="4600600" cy="25547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BB6D7B-9DF3-4913-96E6-68EF692B8D17}"/>
              </a:ext>
            </a:extLst>
          </p:cNvPr>
          <p:cNvSpPr/>
          <p:nvPr/>
        </p:nvSpPr>
        <p:spPr>
          <a:xfrm>
            <a:off x="2267603" y="5571996"/>
            <a:ext cx="735351" cy="46714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EF392D-D846-4AE1-8EB0-D403FA274B0C}"/>
              </a:ext>
            </a:extLst>
          </p:cNvPr>
          <p:cNvSpPr/>
          <p:nvPr/>
        </p:nvSpPr>
        <p:spPr>
          <a:xfrm>
            <a:off x="3541953" y="5565331"/>
            <a:ext cx="276618" cy="46714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BFB41D-3DEA-4090-81FF-5F8BE0D94EDD}"/>
              </a:ext>
            </a:extLst>
          </p:cNvPr>
          <p:cNvSpPr/>
          <p:nvPr/>
        </p:nvSpPr>
        <p:spPr>
          <a:xfrm>
            <a:off x="3937640" y="5561924"/>
            <a:ext cx="276618" cy="47263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8A8F72-1088-4093-97EC-46D015819A58}"/>
              </a:ext>
            </a:extLst>
          </p:cNvPr>
          <p:cNvSpPr/>
          <p:nvPr/>
        </p:nvSpPr>
        <p:spPr>
          <a:xfrm>
            <a:off x="4296583" y="5561923"/>
            <a:ext cx="333957" cy="47472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B6AB30-918A-40AF-B384-7B921784BBEA}"/>
              </a:ext>
            </a:extLst>
          </p:cNvPr>
          <p:cNvSpPr/>
          <p:nvPr/>
        </p:nvSpPr>
        <p:spPr>
          <a:xfrm>
            <a:off x="4768167" y="5006866"/>
            <a:ext cx="1983996" cy="114044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BC92EF-A8AF-4DC1-8A23-E8D201355157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40E8E7-C551-4DAD-81A2-852CAFB2BD7F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049D65-25F0-3141-8AD6-737CFAE43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898" y="5789526"/>
            <a:ext cx="304800" cy="203200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2FF085-CD82-2E40-96FE-08AC78AA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0" y="5204928"/>
            <a:ext cx="1346200" cy="127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53BBED-4264-41BF-BF1A-B0464C3A1BE8}"/>
              </a:ext>
            </a:extLst>
          </p:cNvPr>
          <p:cNvSpPr/>
          <p:nvPr/>
        </p:nvSpPr>
        <p:spPr>
          <a:xfrm>
            <a:off x="3110333" y="5568381"/>
            <a:ext cx="330719" cy="47076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2E6E77-9034-452E-9B72-7F06E6CB8E48}"/>
              </a:ext>
            </a:extLst>
          </p:cNvPr>
          <p:cNvSpPr txBox="1"/>
          <p:nvPr/>
        </p:nvSpPr>
        <p:spPr>
          <a:xfrm>
            <a:off x="380333" y="1559704"/>
            <a:ext cx="6121400" cy="24468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7.1.5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멀티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발화 입력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여러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인텐트에서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유사성이 높은 센텐스가 존재하면 멀티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발생한다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이때 아래의 설정 방법을 통해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멀티인텐트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처리가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① 사용자에게 원하는 내용을 선택하도록 제시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사용자에게 노출시킬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 안내 메시지 설정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기본적인 메시지 설정 방법은 인사말 메시지와 같다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(</a:t>
            </a:r>
            <a:r>
              <a:rPr lang="en-US" altLang="ko-KR" sz="1200" b="1" dirty="0">
                <a:latin typeface="+mn-ea"/>
              </a:rPr>
              <a:t>p.109-110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참고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algn="just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② 해당 기능 해제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무조건 하나의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매칭되는 방식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68DB06-E532-46CF-BB8F-6E59203C33AE}"/>
              </a:ext>
            </a:extLst>
          </p:cNvPr>
          <p:cNvSpPr txBox="1"/>
          <p:nvPr/>
        </p:nvSpPr>
        <p:spPr>
          <a:xfrm>
            <a:off x="631954" y="4330947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95228A-ABE0-4D7B-82D9-4ECDCABB2B1E}"/>
              </a:ext>
            </a:extLst>
          </p:cNvPr>
          <p:cNvSpPr txBox="1"/>
          <p:nvPr/>
        </p:nvSpPr>
        <p:spPr>
          <a:xfrm>
            <a:off x="424329" y="4962464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00CC09-706E-4752-9609-8F13A6884801}"/>
              </a:ext>
            </a:extLst>
          </p:cNvPr>
          <p:cNvSpPr txBox="1"/>
          <p:nvPr/>
        </p:nvSpPr>
        <p:spPr>
          <a:xfrm>
            <a:off x="4912170" y="481903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4A190C-4BC8-47AA-82E6-B38A028CD1BB}"/>
              </a:ext>
            </a:extLst>
          </p:cNvPr>
          <p:cNvSpPr txBox="1"/>
          <p:nvPr/>
        </p:nvSpPr>
        <p:spPr>
          <a:xfrm>
            <a:off x="2546457" y="537723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F6C95B-A89D-4809-A6B9-4EC1C4411570}"/>
              </a:ext>
            </a:extLst>
          </p:cNvPr>
          <p:cNvSpPr txBox="1"/>
          <p:nvPr/>
        </p:nvSpPr>
        <p:spPr>
          <a:xfrm>
            <a:off x="3589390" y="5389271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9A4C19-61A3-4734-B633-D4E0AE4E6C77}"/>
              </a:ext>
            </a:extLst>
          </p:cNvPr>
          <p:cNvSpPr txBox="1"/>
          <p:nvPr/>
        </p:nvSpPr>
        <p:spPr>
          <a:xfrm>
            <a:off x="3986008" y="538927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1D7CE6-7DF8-4EEF-ADC9-F2AA6ECD91E5}"/>
              </a:ext>
            </a:extLst>
          </p:cNvPr>
          <p:cNvSpPr txBox="1"/>
          <p:nvPr/>
        </p:nvSpPr>
        <p:spPr>
          <a:xfrm>
            <a:off x="4384538" y="537723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9B5210-ABD0-47E8-B161-2E9F04404C2B}"/>
              </a:ext>
            </a:extLst>
          </p:cNvPr>
          <p:cNvSpPr txBox="1"/>
          <p:nvPr/>
        </p:nvSpPr>
        <p:spPr>
          <a:xfrm>
            <a:off x="3195808" y="5379724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387176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5BB0BF-7E10-594A-BE9E-2AB7784DC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997" y="2763094"/>
            <a:ext cx="5764006" cy="267402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115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A39AA-0E67-4413-B413-5F431BCD55FF}"/>
              </a:ext>
            </a:extLst>
          </p:cNvPr>
          <p:cNvSpPr txBox="1"/>
          <p:nvPr/>
        </p:nvSpPr>
        <p:spPr>
          <a:xfrm>
            <a:off x="380333" y="1535640"/>
            <a:ext cx="6121400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7.1.5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멀티 인텐트 설정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멀티 인텐트 설정 하단에서 각 인텐트에 대한 멀티 인텐트 사용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ON/OFF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사용자에게 노출될 인텐트명을 정할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latinLnBrk="1"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6CB8E-AACB-4E9B-AC15-6B598B034FB5}"/>
              </a:ext>
            </a:extLst>
          </p:cNvPr>
          <p:cNvSpPr txBox="1"/>
          <p:nvPr/>
        </p:nvSpPr>
        <p:spPr>
          <a:xfrm>
            <a:off x="963365" y="5993755"/>
            <a:ext cx="6121400" cy="15108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버튼명 수정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사용자에게 노출될 인텐트명 수정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대표질의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간단한 버튼명 등으로 수정할 수 있음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사용여부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ON/OFF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43B9EE-3481-499F-9FA0-D8227AD6AC1E}"/>
              </a:ext>
            </a:extLst>
          </p:cNvPr>
          <p:cNvSpPr/>
          <p:nvPr/>
        </p:nvSpPr>
        <p:spPr>
          <a:xfrm flipH="1">
            <a:off x="3657897" y="3906812"/>
            <a:ext cx="2285703" cy="20171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4C2ECC-C7B0-48CE-B418-7C75958AB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570" y="6398635"/>
            <a:ext cx="400050" cy="39052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46619A7D-15CF-4000-9BC6-FF4A54EFE331}"/>
              </a:ext>
            </a:extLst>
          </p:cNvPr>
          <p:cNvSpPr/>
          <p:nvPr/>
        </p:nvSpPr>
        <p:spPr>
          <a:xfrm>
            <a:off x="1232598" y="6438654"/>
            <a:ext cx="347865" cy="33455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49934475-F6C7-4E9C-AEAB-7204DB99316F}"/>
              </a:ext>
            </a:extLst>
          </p:cNvPr>
          <p:cNvSpPr/>
          <p:nvPr/>
        </p:nvSpPr>
        <p:spPr>
          <a:xfrm rot="16200000">
            <a:off x="1763165" y="6413495"/>
            <a:ext cx="285115" cy="352688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B4381A-6BD3-46FE-BF59-C8515F88B3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4" t="-22318" r="2271"/>
          <a:stretch/>
        </p:blipFill>
        <p:spPr>
          <a:xfrm>
            <a:off x="2196345" y="6265839"/>
            <a:ext cx="3126042" cy="594191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BCF772D9-FFB4-42B2-8D99-012B00AF42BE}"/>
              </a:ext>
            </a:extLst>
          </p:cNvPr>
          <p:cNvSpPr/>
          <p:nvPr/>
        </p:nvSpPr>
        <p:spPr>
          <a:xfrm>
            <a:off x="4983660" y="6476183"/>
            <a:ext cx="291964" cy="307621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1138B9-CAE9-4CB1-8F1D-5E042D8DDA8C}"/>
              </a:ext>
            </a:extLst>
          </p:cNvPr>
          <p:cNvSpPr txBox="1"/>
          <p:nvPr/>
        </p:nvSpPr>
        <p:spPr>
          <a:xfrm>
            <a:off x="2235488" y="6465851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accent5">
                    <a:lumMod val="50000"/>
                  </a:schemeClr>
                </a:solidFill>
              </a:rPr>
              <a:t>버튼명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09377F-15E8-42A0-8AAD-B76F7D6B8A02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A0DF4E-1111-47D8-ADCE-2FD4480D44C8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1E5ADA-D876-48CF-A5AC-F6AD8B603D30}"/>
              </a:ext>
            </a:extLst>
          </p:cNvPr>
          <p:cNvSpPr/>
          <p:nvPr/>
        </p:nvSpPr>
        <p:spPr>
          <a:xfrm flipH="1">
            <a:off x="5988859" y="3912078"/>
            <a:ext cx="225890" cy="19645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CA015-8959-4F75-9F39-B1F73983CC1E}"/>
              </a:ext>
            </a:extLst>
          </p:cNvPr>
          <p:cNvSpPr txBox="1"/>
          <p:nvPr/>
        </p:nvSpPr>
        <p:spPr>
          <a:xfrm>
            <a:off x="4559820" y="3725176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241EA-7E8B-4FDA-8A0D-0E6C67A5769F}"/>
              </a:ext>
            </a:extLst>
          </p:cNvPr>
          <p:cNvSpPr txBox="1"/>
          <p:nvPr/>
        </p:nvSpPr>
        <p:spPr>
          <a:xfrm>
            <a:off x="6017359" y="3713146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808323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467F5C1-EABA-7E42-8C10-28524AFDA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2" y="3502104"/>
            <a:ext cx="6858000" cy="20955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116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A39AA-0E67-4413-B413-5F431BCD55FF}"/>
              </a:ext>
            </a:extLst>
          </p:cNvPr>
          <p:cNvSpPr txBox="1"/>
          <p:nvPr/>
        </p:nvSpPr>
        <p:spPr>
          <a:xfrm>
            <a:off x="380333" y="1535639"/>
            <a:ext cx="6121400" cy="147732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7.1.6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대화중단 설정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(BOT)</a:t>
            </a:r>
          </a:p>
          <a:p>
            <a:pPr algn="just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용자의 요청 등으로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챗봇에서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진행되고 있던 대화의 중단이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사용자가 대화 중단을 요청할 때 사용할 센텐스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종료 메시지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설정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 latinLnBrk="1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기본적인 메시지 설정 방법은 인사말 메시지와 같다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b="1" dirty="0">
                <a:latin typeface="+mn-ea"/>
              </a:rPr>
              <a:t>p.109-110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참고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6CB8E-AACB-4E9B-AC15-6B598B034FB5}"/>
              </a:ext>
            </a:extLst>
          </p:cNvPr>
          <p:cNvSpPr txBox="1"/>
          <p:nvPr/>
        </p:nvSpPr>
        <p:spPr>
          <a:xfrm>
            <a:off x="1125897" y="5900299"/>
            <a:ext cx="5247815" cy="2272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유형 선택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SIMPLE/CHATFLOW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 선택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메시지 생성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입력 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또는 엔터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 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사용 여부 표시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삭제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수정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사용여부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3079DE-61E8-45FF-ACBA-76C6E79B8358}"/>
              </a:ext>
            </a:extLst>
          </p:cNvPr>
          <p:cNvSpPr/>
          <p:nvPr/>
        </p:nvSpPr>
        <p:spPr>
          <a:xfrm flipH="1">
            <a:off x="32463" y="3814773"/>
            <a:ext cx="1326365" cy="34083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D78F14-7DAE-4A5B-9BCF-42F049E399B2}"/>
              </a:ext>
            </a:extLst>
          </p:cNvPr>
          <p:cNvSpPr/>
          <p:nvPr/>
        </p:nvSpPr>
        <p:spPr>
          <a:xfrm>
            <a:off x="66901" y="4304316"/>
            <a:ext cx="4584007" cy="39895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BB6D7B-9DF3-4913-96E6-68EF692B8D17}"/>
              </a:ext>
            </a:extLst>
          </p:cNvPr>
          <p:cNvSpPr/>
          <p:nvPr/>
        </p:nvSpPr>
        <p:spPr>
          <a:xfrm>
            <a:off x="2199058" y="4888902"/>
            <a:ext cx="782932" cy="58146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53BBED-4264-41BF-BF1A-B0464C3A1BE8}"/>
              </a:ext>
            </a:extLst>
          </p:cNvPr>
          <p:cNvSpPr/>
          <p:nvPr/>
        </p:nvSpPr>
        <p:spPr>
          <a:xfrm>
            <a:off x="3070760" y="4888901"/>
            <a:ext cx="352125" cy="58146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EF392D-D846-4AE1-8EB0-D403FA274B0C}"/>
              </a:ext>
            </a:extLst>
          </p:cNvPr>
          <p:cNvSpPr/>
          <p:nvPr/>
        </p:nvSpPr>
        <p:spPr>
          <a:xfrm>
            <a:off x="3489451" y="4888901"/>
            <a:ext cx="299195" cy="58146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BFB41D-3DEA-4090-81FF-5F8BE0D94EDD}"/>
              </a:ext>
            </a:extLst>
          </p:cNvPr>
          <p:cNvSpPr/>
          <p:nvPr/>
        </p:nvSpPr>
        <p:spPr>
          <a:xfrm>
            <a:off x="3885139" y="4888901"/>
            <a:ext cx="297982" cy="58146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8A8F72-1088-4093-97EC-46D015819A58}"/>
              </a:ext>
            </a:extLst>
          </p:cNvPr>
          <p:cNvSpPr/>
          <p:nvPr/>
        </p:nvSpPr>
        <p:spPr>
          <a:xfrm>
            <a:off x="4252071" y="4888901"/>
            <a:ext cx="342396" cy="58146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B6AB30-918A-40AF-B384-7B921784BBEA}"/>
              </a:ext>
            </a:extLst>
          </p:cNvPr>
          <p:cNvSpPr/>
          <p:nvPr/>
        </p:nvSpPr>
        <p:spPr>
          <a:xfrm>
            <a:off x="4706438" y="4304316"/>
            <a:ext cx="2027558" cy="114991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C7F1B8-385A-445B-A4C6-D863116510C5}"/>
              </a:ext>
            </a:extLst>
          </p:cNvPr>
          <p:cNvSpPr txBox="1"/>
          <p:nvPr/>
        </p:nvSpPr>
        <p:spPr>
          <a:xfrm>
            <a:off x="380333" y="1168895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996D1B-050A-4354-8D19-D1AC6B95DA93}"/>
              </a:ext>
            </a:extLst>
          </p:cNvPr>
          <p:cNvSpPr txBox="1"/>
          <p:nvPr/>
        </p:nvSpPr>
        <p:spPr>
          <a:xfrm>
            <a:off x="380333" y="716048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7BC74CF-472E-45D7-89BB-594451EE5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0" y="4498676"/>
            <a:ext cx="1346200" cy="127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BC73CD0-6094-4861-88C9-7CE3DB0456D8}"/>
              </a:ext>
            </a:extLst>
          </p:cNvPr>
          <p:cNvSpPr txBox="1"/>
          <p:nvPr/>
        </p:nvSpPr>
        <p:spPr>
          <a:xfrm>
            <a:off x="631954" y="3624695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F9B633-FC52-4B64-A1E1-99D9B43CA76A}"/>
              </a:ext>
            </a:extLst>
          </p:cNvPr>
          <p:cNvSpPr txBox="1"/>
          <p:nvPr/>
        </p:nvSpPr>
        <p:spPr>
          <a:xfrm>
            <a:off x="2112395" y="4114354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B06F63-1E54-468F-8095-9B049F15D84D}"/>
              </a:ext>
            </a:extLst>
          </p:cNvPr>
          <p:cNvSpPr txBox="1"/>
          <p:nvPr/>
        </p:nvSpPr>
        <p:spPr>
          <a:xfrm>
            <a:off x="5630217" y="4114354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F08588-EBE0-43B4-9813-925BB9638315}"/>
              </a:ext>
            </a:extLst>
          </p:cNvPr>
          <p:cNvSpPr txBox="1"/>
          <p:nvPr/>
        </p:nvSpPr>
        <p:spPr>
          <a:xfrm>
            <a:off x="2524588" y="470929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B3982E-B793-49D5-A1AD-CD4BF2AF18CE}"/>
              </a:ext>
            </a:extLst>
          </p:cNvPr>
          <p:cNvSpPr txBox="1"/>
          <p:nvPr/>
        </p:nvSpPr>
        <p:spPr>
          <a:xfrm>
            <a:off x="3154222" y="4703787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8F3536-318F-477B-BA67-3FB1F1066254}"/>
              </a:ext>
            </a:extLst>
          </p:cNvPr>
          <p:cNvSpPr txBox="1"/>
          <p:nvPr/>
        </p:nvSpPr>
        <p:spPr>
          <a:xfrm>
            <a:off x="3551024" y="4696294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ED2B10-3F9C-4AC8-B98F-79D175B9DA66}"/>
              </a:ext>
            </a:extLst>
          </p:cNvPr>
          <p:cNvSpPr txBox="1"/>
          <p:nvPr/>
        </p:nvSpPr>
        <p:spPr>
          <a:xfrm>
            <a:off x="3947596" y="470378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CCD056-731B-4568-9A17-B20C86F824A4}"/>
              </a:ext>
            </a:extLst>
          </p:cNvPr>
          <p:cNvSpPr txBox="1"/>
          <p:nvPr/>
        </p:nvSpPr>
        <p:spPr>
          <a:xfrm>
            <a:off x="4333425" y="469256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66686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BF71F-115C-4303-BE20-011FA1D12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861"/>
          <a:stretch/>
        </p:blipFill>
        <p:spPr>
          <a:xfrm>
            <a:off x="4412" y="2797227"/>
            <a:ext cx="6858000" cy="371864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A39AA-0E67-4413-B413-5F431BCD55FF}"/>
              </a:ext>
            </a:extLst>
          </p:cNvPr>
          <p:cNvSpPr txBox="1"/>
          <p:nvPr/>
        </p:nvSpPr>
        <p:spPr>
          <a:xfrm>
            <a:off x="380333" y="1535640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7.1.7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대화중단 설정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측에서 대화를 중단하는 메시지를 설정할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버튼 중 사용자를 선택하면 대화중단 설정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진입 가능하다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6CB8E-AACB-4E9B-AC15-6B598B034FB5}"/>
              </a:ext>
            </a:extLst>
          </p:cNvPr>
          <p:cNvSpPr txBox="1"/>
          <p:nvPr/>
        </p:nvSpPr>
        <p:spPr>
          <a:xfrm>
            <a:off x="982253" y="6794634"/>
            <a:ext cx="5182327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대화설정 선택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BOT/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→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BOT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기본 화면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메시지 생성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입력 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또는 엔터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삭제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아이콘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3079DE-61E8-45FF-ACBA-76C6E79B8358}"/>
              </a:ext>
            </a:extLst>
          </p:cNvPr>
          <p:cNvSpPr/>
          <p:nvPr/>
        </p:nvSpPr>
        <p:spPr>
          <a:xfrm flipH="1">
            <a:off x="48670" y="2950267"/>
            <a:ext cx="1142456" cy="24622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D78F14-7DAE-4A5B-9BCF-42F049E399B2}"/>
              </a:ext>
            </a:extLst>
          </p:cNvPr>
          <p:cNvSpPr/>
          <p:nvPr/>
        </p:nvSpPr>
        <p:spPr>
          <a:xfrm>
            <a:off x="150035" y="3783423"/>
            <a:ext cx="6687152" cy="24622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BB6D7B-9DF3-4913-96E6-68EF692B8D17}"/>
              </a:ext>
            </a:extLst>
          </p:cNvPr>
          <p:cNvSpPr/>
          <p:nvPr/>
        </p:nvSpPr>
        <p:spPr>
          <a:xfrm>
            <a:off x="6440310" y="4240292"/>
            <a:ext cx="320573" cy="229716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58906-4EF2-44C4-8CA4-9CACB2B54E4A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7A392-371E-4094-B640-686DA63347CA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E3E22-15F7-488E-84D7-D86F987C4F49}"/>
              </a:ext>
            </a:extLst>
          </p:cNvPr>
          <p:cNvSpPr txBox="1"/>
          <p:nvPr/>
        </p:nvSpPr>
        <p:spPr>
          <a:xfrm>
            <a:off x="543461" y="2760145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50648-F86D-4FBF-965E-E63AB5D894E0}"/>
              </a:ext>
            </a:extLst>
          </p:cNvPr>
          <p:cNvSpPr txBox="1"/>
          <p:nvPr/>
        </p:nvSpPr>
        <p:spPr>
          <a:xfrm>
            <a:off x="3406948" y="3581837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262D38-545E-4B19-9A59-BE01E215B7D2}"/>
              </a:ext>
            </a:extLst>
          </p:cNvPr>
          <p:cNvSpPr txBox="1"/>
          <p:nvPr/>
        </p:nvSpPr>
        <p:spPr>
          <a:xfrm>
            <a:off x="6241703" y="4253084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57060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807611-1428-C744-AD65-461138803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48814"/>
            <a:ext cx="6858000" cy="144492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A39AA-0E67-4413-B413-5F431BCD55FF}"/>
              </a:ext>
            </a:extLst>
          </p:cNvPr>
          <p:cNvSpPr txBox="1"/>
          <p:nvPr/>
        </p:nvSpPr>
        <p:spPr>
          <a:xfrm>
            <a:off x="380333" y="1535640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7.1.8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 품질 조사 설정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사용자는 챗봇과 대화 후 챗봇의 응답 품질에 대해 평가할 수 있으며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이때 품질 조사에 사용될 평가 항목별 메시지를 설정할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58906-4EF2-44C4-8CA4-9CACB2B54E4A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7A392-371E-4094-B640-686DA63347CA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63C384-648E-DC4A-8335-AED28AABD20A}"/>
              </a:ext>
            </a:extLst>
          </p:cNvPr>
          <p:cNvSpPr/>
          <p:nvPr/>
        </p:nvSpPr>
        <p:spPr>
          <a:xfrm>
            <a:off x="3192946" y="3250613"/>
            <a:ext cx="782932" cy="10592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7F6431-D876-7343-BCF3-DEE23822C526}"/>
              </a:ext>
            </a:extLst>
          </p:cNvPr>
          <p:cNvSpPr/>
          <p:nvPr/>
        </p:nvSpPr>
        <p:spPr>
          <a:xfrm>
            <a:off x="4039477" y="3250613"/>
            <a:ext cx="352125" cy="105927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651342-8FC7-0C4D-AF2D-6AF4317917E6}"/>
              </a:ext>
            </a:extLst>
          </p:cNvPr>
          <p:cNvSpPr/>
          <p:nvPr/>
        </p:nvSpPr>
        <p:spPr>
          <a:xfrm>
            <a:off x="4442597" y="3250613"/>
            <a:ext cx="299195" cy="105927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2B32E8-BC87-9349-BCC4-F964B8A14ED0}"/>
              </a:ext>
            </a:extLst>
          </p:cNvPr>
          <p:cNvSpPr/>
          <p:nvPr/>
        </p:nvSpPr>
        <p:spPr>
          <a:xfrm>
            <a:off x="4892299" y="3051989"/>
            <a:ext cx="1936928" cy="10799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A6E4D4-815E-E348-BA80-DA1668382C16}"/>
              </a:ext>
            </a:extLst>
          </p:cNvPr>
          <p:cNvSpPr txBox="1"/>
          <p:nvPr/>
        </p:nvSpPr>
        <p:spPr>
          <a:xfrm>
            <a:off x="5770763" y="285704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C66A17-81EC-014D-897E-D584B81CB982}"/>
              </a:ext>
            </a:extLst>
          </p:cNvPr>
          <p:cNvSpPr txBox="1"/>
          <p:nvPr/>
        </p:nvSpPr>
        <p:spPr>
          <a:xfrm>
            <a:off x="3531790" y="304142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75A28D-CC68-594B-8F20-9CB239101E01}"/>
              </a:ext>
            </a:extLst>
          </p:cNvPr>
          <p:cNvSpPr txBox="1"/>
          <p:nvPr/>
        </p:nvSpPr>
        <p:spPr>
          <a:xfrm>
            <a:off x="4140137" y="3041421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2833B-F907-4944-889A-DF84678A38D1}"/>
              </a:ext>
            </a:extLst>
          </p:cNvPr>
          <p:cNvSpPr txBox="1"/>
          <p:nvPr/>
        </p:nvSpPr>
        <p:spPr>
          <a:xfrm>
            <a:off x="4504170" y="3041421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DD2A90-5708-194A-A8E0-BEDE4C14C4BA}"/>
              </a:ext>
            </a:extLst>
          </p:cNvPr>
          <p:cNvSpPr txBox="1"/>
          <p:nvPr/>
        </p:nvSpPr>
        <p:spPr>
          <a:xfrm>
            <a:off x="907882" y="4991100"/>
            <a:ext cx="5247815" cy="19840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75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항목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응답품질 평가항목은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정상매칭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오매칭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정보오류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분류됨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답변항목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평가 항목별로 사용자에게 제시되는 버튼명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FontTx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사용 여부 표시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FontTx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답변항목 메시지 수정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FontTx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 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E3C939-B3AE-5F4E-981D-3F1FE148E3FB}"/>
              </a:ext>
            </a:extLst>
          </p:cNvPr>
          <p:cNvSpPr/>
          <p:nvPr/>
        </p:nvSpPr>
        <p:spPr>
          <a:xfrm>
            <a:off x="343656" y="3250613"/>
            <a:ext cx="352125" cy="105927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74A5DE-767F-F048-B077-4AA3286D3D6C}"/>
              </a:ext>
            </a:extLst>
          </p:cNvPr>
          <p:cNvSpPr txBox="1"/>
          <p:nvPr/>
        </p:nvSpPr>
        <p:spPr>
          <a:xfrm>
            <a:off x="515875" y="3041421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0C2C3A-626D-AF40-BF07-F6EC66ADCB45}"/>
              </a:ext>
            </a:extLst>
          </p:cNvPr>
          <p:cNvSpPr/>
          <p:nvPr/>
        </p:nvSpPr>
        <p:spPr>
          <a:xfrm>
            <a:off x="874591" y="3250613"/>
            <a:ext cx="1689500" cy="105927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84E980-A883-184F-B050-95AA877582F4}"/>
              </a:ext>
            </a:extLst>
          </p:cNvPr>
          <p:cNvSpPr txBox="1"/>
          <p:nvPr/>
        </p:nvSpPr>
        <p:spPr>
          <a:xfrm>
            <a:off x="1632678" y="3047125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506007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A39AA-0E67-4413-B413-5F431BCD55FF}"/>
              </a:ext>
            </a:extLst>
          </p:cNvPr>
          <p:cNvSpPr txBox="1"/>
          <p:nvPr/>
        </p:nvSpPr>
        <p:spPr>
          <a:xfrm>
            <a:off x="380333" y="1535640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7.1.8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 품질 조사 설정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사용자의 평가에 대한 챗봇의 답변 메시지를 설정할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58906-4EF2-44C4-8CA4-9CACB2B54E4A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7A392-371E-4094-B640-686DA63347CA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B880F-6417-5D4D-B86C-13C6F78C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72" y="2820685"/>
            <a:ext cx="6790944" cy="121533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C617D1-6EB1-1443-A9CC-A6A2A23F595D}"/>
              </a:ext>
            </a:extLst>
          </p:cNvPr>
          <p:cNvSpPr/>
          <p:nvPr/>
        </p:nvSpPr>
        <p:spPr>
          <a:xfrm>
            <a:off x="30480" y="3073837"/>
            <a:ext cx="4846320" cy="36680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1DFC12-E06B-594F-A024-E485B1E63FD5}"/>
              </a:ext>
            </a:extLst>
          </p:cNvPr>
          <p:cNvSpPr/>
          <p:nvPr/>
        </p:nvSpPr>
        <p:spPr>
          <a:xfrm>
            <a:off x="4925567" y="3052919"/>
            <a:ext cx="1924407" cy="107358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F67302-1C81-9D42-8008-1D177D44CB3A}"/>
              </a:ext>
            </a:extLst>
          </p:cNvPr>
          <p:cNvSpPr txBox="1"/>
          <p:nvPr/>
        </p:nvSpPr>
        <p:spPr>
          <a:xfrm>
            <a:off x="2075974" y="2847656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80BD48-076F-384D-B1BE-A7AE40E8E48A}"/>
              </a:ext>
            </a:extLst>
          </p:cNvPr>
          <p:cNvSpPr txBox="1"/>
          <p:nvPr/>
        </p:nvSpPr>
        <p:spPr>
          <a:xfrm>
            <a:off x="5746196" y="2834664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0CD3BB-E471-DC44-A51E-982D8D46D253}"/>
              </a:ext>
            </a:extLst>
          </p:cNvPr>
          <p:cNvSpPr/>
          <p:nvPr/>
        </p:nvSpPr>
        <p:spPr>
          <a:xfrm>
            <a:off x="2490536" y="3472839"/>
            <a:ext cx="723101" cy="37755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BC117D-61A5-D443-938D-AC481C66BB13}"/>
              </a:ext>
            </a:extLst>
          </p:cNvPr>
          <p:cNvSpPr/>
          <p:nvPr/>
        </p:nvSpPr>
        <p:spPr>
          <a:xfrm>
            <a:off x="3278024" y="3472839"/>
            <a:ext cx="352125" cy="37755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AC3483-2399-E649-B3CE-4B6781966001}"/>
              </a:ext>
            </a:extLst>
          </p:cNvPr>
          <p:cNvSpPr/>
          <p:nvPr/>
        </p:nvSpPr>
        <p:spPr>
          <a:xfrm>
            <a:off x="3696715" y="3472839"/>
            <a:ext cx="299195" cy="37755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564509C-E656-7C4A-BDB7-5BFDAEA2348D}"/>
              </a:ext>
            </a:extLst>
          </p:cNvPr>
          <p:cNvSpPr/>
          <p:nvPr/>
        </p:nvSpPr>
        <p:spPr>
          <a:xfrm>
            <a:off x="4086307" y="3472839"/>
            <a:ext cx="297982" cy="37755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3AC9F3-B3FE-BC44-9297-C90AB0668667}"/>
              </a:ext>
            </a:extLst>
          </p:cNvPr>
          <p:cNvSpPr txBox="1"/>
          <p:nvPr/>
        </p:nvSpPr>
        <p:spPr>
          <a:xfrm>
            <a:off x="2744749" y="3873143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24FAD0-7CB1-2A44-89E8-7B37798511CA}"/>
              </a:ext>
            </a:extLst>
          </p:cNvPr>
          <p:cNvSpPr txBox="1"/>
          <p:nvPr/>
        </p:nvSpPr>
        <p:spPr>
          <a:xfrm>
            <a:off x="3386095" y="3873143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96B3CB-5DE5-F443-BFDD-3C9D1ED0A9AC}"/>
              </a:ext>
            </a:extLst>
          </p:cNvPr>
          <p:cNvSpPr txBox="1"/>
          <p:nvPr/>
        </p:nvSpPr>
        <p:spPr>
          <a:xfrm>
            <a:off x="3776961" y="3873143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503EEF-33B0-AC49-8D88-EF058B932B96}"/>
              </a:ext>
            </a:extLst>
          </p:cNvPr>
          <p:cNvSpPr txBox="1"/>
          <p:nvPr/>
        </p:nvSpPr>
        <p:spPr>
          <a:xfrm>
            <a:off x="4155245" y="3873143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7CE2C8D-F502-A849-869F-9078F2736130}"/>
              </a:ext>
            </a:extLst>
          </p:cNvPr>
          <p:cNvSpPr/>
          <p:nvPr/>
        </p:nvSpPr>
        <p:spPr>
          <a:xfrm>
            <a:off x="4454211" y="3472839"/>
            <a:ext cx="297982" cy="37755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A0558E-88A6-0B46-9003-CB6C62EC2443}"/>
              </a:ext>
            </a:extLst>
          </p:cNvPr>
          <p:cNvSpPr txBox="1"/>
          <p:nvPr/>
        </p:nvSpPr>
        <p:spPr>
          <a:xfrm>
            <a:off x="4520811" y="387737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31D0AA-6091-D747-9BF1-38BAD2BA99B1}"/>
              </a:ext>
            </a:extLst>
          </p:cNvPr>
          <p:cNvSpPr/>
          <p:nvPr/>
        </p:nvSpPr>
        <p:spPr>
          <a:xfrm>
            <a:off x="854855" y="4891633"/>
            <a:ext cx="5550587" cy="230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75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메시지 생성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입력 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또는 엔터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FontTx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 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사용 여부 표시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삭제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수정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FontTx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사용여부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591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358A7-5CA4-4C51-B456-BCE16BF26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지식관리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541D7D-82D5-4635-942A-A6CC8150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2ADFB5-798F-4853-9E7C-D36B2D5E3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1942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C50C98-57BA-084A-B9EE-0D7BE6728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790763"/>
            <a:ext cx="6858000" cy="309383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439A4-1CC8-4875-99DE-DE2417664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120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A39AA-0E67-4413-B413-5F431BCD55FF}"/>
              </a:ext>
            </a:extLst>
          </p:cNvPr>
          <p:cNvSpPr txBox="1"/>
          <p:nvPr/>
        </p:nvSpPr>
        <p:spPr>
          <a:xfrm>
            <a:off x="380333" y="1535640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7.1.9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만족도 조사 설정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사용자는 챗봇의 전반적인 서비스에 대해 평가할 수 있으며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각각의 평가 항목에 대응하는 챗봇의 응답 메시지를 설정할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58906-4EF2-44C4-8CA4-9CACB2B54E4A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7A392-371E-4094-B640-686DA63347CA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63C384-648E-DC4A-8335-AED28AABD20A}"/>
              </a:ext>
            </a:extLst>
          </p:cNvPr>
          <p:cNvSpPr/>
          <p:nvPr/>
        </p:nvSpPr>
        <p:spPr>
          <a:xfrm>
            <a:off x="3002467" y="4048651"/>
            <a:ext cx="782932" cy="16661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7F6431-D876-7343-BCF3-DEE23822C526}"/>
              </a:ext>
            </a:extLst>
          </p:cNvPr>
          <p:cNvSpPr/>
          <p:nvPr/>
        </p:nvSpPr>
        <p:spPr>
          <a:xfrm>
            <a:off x="3848998" y="4048652"/>
            <a:ext cx="352125" cy="16661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651342-8FC7-0C4D-AF2D-6AF4317917E6}"/>
              </a:ext>
            </a:extLst>
          </p:cNvPr>
          <p:cNvSpPr/>
          <p:nvPr/>
        </p:nvSpPr>
        <p:spPr>
          <a:xfrm>
            <a:off x="4258381" y="4054340"/>
            <a:ext cx="299195" cy="166610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2B32E8-BC87-9349-BCC4-F964B8A14ED0}"/>
              </a:ext>
            </a:extLst>
          </p:cNvPr>
          <p:cNvSpPr/>
          <p:nvPr/>
        </p:nvSpPr>
        <p:spPr>
          <a:xfrm>
            <a:off x="4726798" y="3845971"/>
            <a:ext cx="1937049" cy="112050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A6E4D4-815E-E348-BA80-DA1668382C16}"/>
              </a:ext>
            </a:extLst>
          </p:cNvPr>
          <p:cNvSpPr txBox="1"/>
          <p:nvPr/>
        </p:nvSpPr>
        <p:spPr>
          <a:xfrm>
            <a:off x="5617788" y="365052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C66A17-81EC-014D-897E-D584B81CB982}"/>
              </a:ext>
            </a:extLst>
          </p:cNvPr>
          <p:cNvSpPr txBox="1"/>
          <p:nvPr/>
        </p:nvSpPr>
        <p:spPr>
          <a:xfrm>
            <a:off x="3341311" y="383344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75A28D-CC68-594B-8F20-9CB239101E01}"/>
              </a:ext>
            </a:extLst>
          </p:cNvPr>
          <p:cNvSpPr txBox="1"/>
          <p:nvPr/>
        </p:nvSpPr>
        <p:spPr>
          <a:xfrm>
            <a:off x="3949658" y="3833445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2833B-F907-4944-889A-DF84678A38D1}"/>
              </a:ext>
            </a:extLst>
          </p:cNvPr>
          <p:cNvSpPr txBox="1"/>
          <p:nvPr/>
        </p:nvSpPr>
        <p:spPr>
          <a:xfrm>
            <a:off x="4313691" y="3833445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DD2A90-5708-194A-A8E0-BEDE4C14C4BA}"/>
              </a:ext>
            </a:extLst>
          </p:cNvPr>
          <p:cNvSpPr txBox="1"/>
          <p:nvPr/>
        </p:nvSpPr>
        <p:spPr>
          <a:xfrm>
            <a:off x="799083" y="6386291"/>
            <a:ext cx="5510277" cy="23083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만족도 평가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항목수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연결 파라미터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만족도 조사에 사용될 파라미터 설정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200" dirty="0">
                <a:solidFill>
                  <a:srgbClr val="F57316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F57316"/>
                </a:solidFill>
                <a:latin typeface="+mn-ea"/>
              </a:rPr>
              <a:t> 만족도 평가 항목 수 및 연결 </a:t>
            </a:r>
            <a:r>
              <a:rPr lang="ko-KR" altLang="en-US" sz="1200" dirty="0" err="1">
                <a:solidFill>
                  <a:srgbClr val="F57316"/>
                </a:solidFill>
                <a:latin typeface="+mn-ea"/>
              </a:rPr>
              <a:t>파라미터의</a:t>
            </a:r>
            <a:r>
              <a:rPr lang="ko-KR" altLang="en-US" sz="1200" dirty="0">
                <a:solidFill>
                  <a:srgbClr val="F57316"/>
                </a:solidFill>
                <a:latin typeface="+mn-ea"/>
              </a:rPr>
              <a:t> 경우</a:t>
            </a:r>
            <a:r>
              <a:rPr lang="en-US" altLang="ko-KR" sz="1200" dirty="0">
                <a:solidFill>
                  <a:srgbClr val="F57316"/>
                </a:solidFill>
                <a:latin typeface="+mn-ea"/>
              </a:rPr>
              <a:t>, </a:t>
            </a:r>
            <a:br>
              <a:rPr lang="en-US" altLang="ko-KR" sz="1200" dirty="0">
                <a:solidFill>
                  <a:srgbClr val="F57316"/>
                </a:solidFill>
                <a:latin typeface="+mn-ea"/>
              </a:rPr>
            </a:br>
            <a:r>
              <a:rPr lang="en-US" altLang="ko-KR" sz="1200" dirty="0">
                <a:solidFill>
                  <a:srgbClr val="F57316"/>
                </a:solidFill>
                <a:latin typeface="+mn-ea"/>
              </a:rPr>
              <a:t>  </a:t>
            </a:r>
            <a:r>
              <a:rPr lang="ko-KR" altLang="en-US" sz="1200" dirty="0" err="1">
                <a:solidFill>
                  <a:srgbClr val="F57316"/>
                </a:solidFill>
                <a:latin typeface="+mn-ea"/>
              </a:rPr>
              <a:t>챗봇의</a:t>
            </a:r>
            <a:r>
              <a:rPr lang="ko-KR" altLang="en-US" sz="1200" dirty="0">
                <a:solidFill>
                  <a:srgbClr val="F57316"/>
                </a:solidFill>
                <a:latin typeface="+mn-ea"/>
              </a:rPr>
              <a:t> 화면과 연결되어 있으므로 절대 수정하시지 말 것을 권장드립니다</a:t>
            </a:r>
            <a:r>
              <a:rPr lang="en-US" altLang="ko-KR" sz="1200" dirty="0">
                <a:solidFill>
                  <a:srgbClr val="F57316"/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rgbClr val="F57316"/>
                </a:solidFill>
                <a:latin typeface="+mn-ea"/>
              </a:rPr>
              <a:t> </a:t>
            </a:r>
            <a:endParaRPr lang="en-US" altLang="ko-KR" sz="1200" dirty="0">
              <a:solidFill>
                <a:srgbClr val="F57316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사용 여부 표시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응답메시지 수정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E3C939-B3AE-5F4E-981D-3F1FE148E3FB}"/>
              </a:ext>
            </a:extLst>
          </p:cNvPr>
          <p:cNvSpPr/>
          <p:nvPr/>
        </p:nvSpPr>
        <p:spPr>
          <a:xfrm>
            <a:off x="134536" y="3298823"/>
            <a:ext cx="1700404" cy="44099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74A5DE-767F-F048-B077-4AA3286D3D6C}"/>
              </a:ext>
            </a:extLst>
          </p:cNvPr>
          <p:cNvSpPr txBox="1"/>
          <p:nvPr/>
        </p:nvSpPr>
        <p:spPr>
          <a:xfrm>
            <a:off x="784445" y="3082399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0C2C3A-626D-AF40-BF07-F6EC66ADCB45}"/>
              </a:ext>
            </a:extLst>
          </p:cNvPr>
          <p:cNvSpPr/>
          <p:nvPr/>
        </p:nvSpPr>
        <p:spPr>
          <a:xfrm>
            <a:off x="2247148" y="3298823"/>
            <a:ext cx="2450112" cy="44099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84E980-A883-184F-B050-95AA877582F4}"/>
              </a:ext>
            </a:extLst>
          </p:cNvPr>
          <p:cNvSpPr txBox="1"/>
          <p:nvPr/>
        </p:nvSpPr>
        <p:spPr>
          <a:xfrm>
            <a:off x="3393933" y="3094431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654998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E56829-CD2A-4A3A-A185-8F0968388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3140"/>
          <a:stretch/>
        </p:blipFill>
        <p:spPr>
          <a:xfrm>
            <a:off x="495214" y="1560187"/>
            <a:ext cx="1790785" cy="5556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2514513" y="2091688"/>
            <a:ext cx="3901528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메인화면 좌측 메뉴 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-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 </a:t>
            </a: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학습설정</a:t>
            </a:r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학습설정 화면에서는 기계학습과 구문학습의 현황을 확인하고 설정을 변경할 수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학습설정은 인텐트 학습설정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제안센텐스 설정으로 구성되어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FD0EEE-9D61-4708-A925-D26F6134FC09}"/>
              </a:ext>
            </a:extLst>
          </p:cNvPr>
          <p:cNvSpPr/>
          <p:nvPr/>
        </p:nvSpPr>
        <p:spPr>
          <a:xfrm>
            <a:off x="266700" y="4087299"/>
            <a:ext cx="2232658" cy="452769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2D6513-D452-4483-8AB2-6F3A8FCF9533}"/>
              </a:ext>
            </a:extLst>
          </p:cNvPr>
          <p:cNvSpPr/>
          <p:nvPr/>
        </p:nvSpPr>
        <p:spPr>
          <a:xfrm>
            <a:off x="510579" y="7686988"/>
            <a:ext cx="5905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rgbClr val="F57316"/>
                </a:solidFill>
                <a:latin typeface="+mn-ea"/>
              </a:rPr>
              <a:t>※ </a:t>
            </a:r>
            <a:r>
              <a:rPr lang="ko-KR" altLang="en-US" sz="1200" dirty="0">
                <a:solidFill>
                  <a:srgbClr val="F57316"/>
                </a:solidFill>
                <a:latin typeface="+mn-ea"/>
              </a:rPr>
              <a:t>다음의 내용은 참고로만 봐주시고</a:t>
            </a:r>
            <a:r>
              <a:rPr lang="en-US" altLang="ko-KR" sz="1200" dirty="0">
                <a:solidFill>
                  <a:srgbClr val="F57316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F57316"/>
                </a:solidFill>
                <a:latin typeface="+mn-ea"/>
              </a:rPr>
              <a:t>설정은 절대 수정하지 말 것을 </a:t>
            </a:r>
            <a:r>
              <a:rPr lang="ko-KR" altLang="en-US" sz="1200" dirty="0" err="1">
                <a:solidFill>
                  <a:srgbClr val="F57316"/>
                </a:solidFill>
                <a:latin typeface="+mn-ea"/>
              </a:rPr>
              <a:t>권장드립니다</a:t>
            </a:r>
            <a:r>
              <a:rPr lang="en-US" altLang="ko-KR" sz="1200" dirty="0">
                <a:solidFill>
                  <a:srgbClr val="F57316"/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F57316"/>
                </a:solidFill>
                <a:latin typeface="+mn-ea"/>
              </a:rPr>
              <a:t>해당 세팅 수정 시</a:t>
            </a:r>
            <a:r>
              <a:rPr lang="en-US" altLang="ko-KR" sz="1200" dirty="0">
                <a:solidFill>
                  <a:srgbClr val="F57316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F57316"/>
                </a:solidFill>
                <a:latin typeface="+mn-ea"/>
              </a:rPr>
              <a:t>나와야 할 데이터가 정상적으로 나오지 않고</a:t>
            </a:r>
            <a:r>
              <a:rPr lang="en-US" altLang="ko-KR" sz="1200" dirty="0">
                <a:solidFill>
                  <a:srgbClr val="F57316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F57316"/>
                </a:solidFill>
                <a:latin typeface="+mn-ea"/>
              </a:rPr>
              <a:t>잘못된 데이터가 매칭 될 수 있으며</a:t>
            </a:r>
            <a:r>
              <a:rPr lang="en-US" altLang="ko-KR" sz="1200" dirty="0">
                <a:solidFill>
                  <a:srgbClr val="F57316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F57316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F57316"/>
                </a:solidFill>
                <a:latin typeface="+mn-ea"/>
              </a:rPr>
              <a:t>챗봇</a:t>
            </a:r>
            <a:r>
              <a:rPr lang="ko-KR" altLang="en-US" sz="1200" dirty="0">
                <a:solidFill>
                  <a:srgbClr val="F57316"/>
                </a:solidFill>
                <a:latin typeface="+mn-ea"/>
              </a:rPr>
              <a:t> 품질에 지대한 영향을 초래할 수 있습니다</a:t>
            </a:r>
            <a:r>
              <a:rPr lang="en-US" altLang="ko-KR" sz="1200" dirty="0">
                <a:solidFill>
                  <a:srgbClr val="F57316"/>
                </a:solidFill>
                <a:latin typeface="+mn-ea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359476-3F44-487A-92CE-C956C09EDC55}"/>
              </a:ext>
            </a:extLst>
          </p:cNvPr>
          <p:cNvSpPr/>
          <p:nvPr/>
        </p:nvSpPr>
        <p:spPr>
          <a:xfrm>
            <a:off x="266700" y="5003940"/>
            <a:ext cx="2232659" cy="452769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19011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772E19-359E-4D73-B399-5C1738ACA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84093"/>
            <a:ext cx="6858000" cy="417909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1CD09A-167A-43D1-BDFB-24AA84B12206}"/>
              </a:ext>
            </a:extLst>
          </p:cNvPr>
          <p:cNvSpPr txBox="1"/>
          <p:nvPr/>
        </p:nvSpPr>
        <p:spPr>
          <a:xfrm>
            <a:off x="1093192" y="5901908"/>
            <a:ext cx="5286634" cy="32435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학습모델 설정</a:t>
            </a:r>
            <a:b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전체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: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센텐스학습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인텐트추론을 함께 사용</a:t>
            </a:r>
            <a:b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센텐스학습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: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센텐스학습 모델을 이용하여 사용자 발화를 분석</a:t>
            </a:r>
            <a:endParaRPr lang="en-US" altLang="ko-KR" sz="115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인텐트추론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: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기계학습 기반의 학습과 추론 모델을 의미</a:t>
            </a:r>
            <a:endParaRPr lang="en-US" altLang="ko-KR" sz="115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등록현황 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등록된 인텐트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센텐스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 총 개수</a:t>
            </a:r>
            <a:endParaRPr lang="en-US" altLang="ko-KR" sz="115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 startAt="2"/>
            </a:pP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정확률 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드래그 이동 또는 퍼센트 입력</a:t>
            </a:r>
            <a:b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값이 낮을수록 응답률은 상승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정확도는 감소</a:t>
            </a:r>
            <a:b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값이 높을수록 응답률 감소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정확도는 상승</a:t>
            </a:r>
            <a:endParaRPr lang="en-US" altLang="ko-KR" sz="115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 startAt="2"/>
            </a:pP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센텐스학습 시작 버튼</a:t>
            </a:r>
            <a:endParaRPr lang="en-US" altLang="ko-KR" sz="115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 startAt="2"/>
            </a:pP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제안센텐스 설정</a:t>
            </a:r>
            <a:b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추천수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: 2~10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개까지 선택 가능</a:t>
            </a:r>
            <a:b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민감도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: 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센텐스 추천 민감도 설정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(</a:t>
            </a:r>
            <a:r>
              <a:rPr lang="ko-KR" altLang="en-US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권장값</a:t>
            </a:r>
            <a:r>
              <a:rPr lang="en-US" altLang="ko-KR" sz="11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'40'~'50')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F411A5-13A0-407C-AC19-38E2B3C12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F33C5B-DC74-438E-B3DB-3954D1083E38}"/>
              </a:ext>
            </a:extLst>
          </p:cNvPr>
          <p:cNvSpPr/>
          <p:nvPr/>
        </p:nvSpPr>
        <p:spPr>
          <a:xfrm>
            <a:off x="3060993" y="2388590"/>
            <a:ext cx="704892" cy="66437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D3B5BD-C530-4005-9A0C-A33AB742F452}"/>
              </a:ext>
            </a:extLst>
          </p:cNvPr>
          <p:cNvSpPr/>
          <p:nvPr/>
        </p:nvSpPr>
        <p:spPr>
          <a:xfrm>
            <a:off x="258413" y="3785055"/>
            <a:ext cx="6273800" cy="34578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B853E7-9665-41E9-A8F7-0D19A78648AD}"/>
              </a:ext>
            </a:extLst>
          </p:cNvPr>
          <p:cNvSpPr/>
          <p:nvPr/>
        </p:nvSpPr>
        <p:spPr>
          <a:xfrm>
            <a:off x="281651" y="4964147"/>
            <a:ext cx="6273801" cy="6068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7064D-B751-4EAC-B7F6-5CEDC306AB6D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546A3-564D-4C2C-A69D-1B2449F68F5A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320AAB-FD28-469C-B0CD-7DE563C8528C}"/>
              </a:ext>
            </a:extLst>
          </p:cNvPr>
          <p:cNvSpPr/>
          <p:nvPr/>
        </p:nvSpPr>
        <p:spPr>
          <a:xfrm flipV="1">
            <a:off x="258413" y="3506342"/>
            <a:ext cx="2705767" cy="2203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C8A20E0-4558-486A-8D12-95AB746CD79A}"/>
              </a:ext>
            </a:extLst>
          </p:cNvPr>
          <p:cNvSpPr/>
          <p:nvPr/>
        </p:nvSpPr>
        <p:spPr>
          <a:xfrm flipV="1">
            <a:off x="5410199" y="3506272"/>
            <a:ext cx="990601" cy="22878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CFBBF8-A62B-42A2-99E4-FCA1B94F9A85}"/>
              </a:ext>
            </a:extLst>
          </p:cNvPr>
          <p:cNvSpPr txBox="1"/>
          <p:nvPr/>
        </p:nvSpPr>
        <p:spPr>
          <a:xfrm>
            <a:off x="3339580" y="2206125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FF10D5-7AC6-46A5-B75D-C2AEC9F6B871}"/>
              </a:ext>
            </a:extLst>
          </p:cNvPr>
          <p:cNvSpPr txBox="1"/>
          <p:nvPr/>
        </p:nvSpPr>
        <p:spPr>
          <a:xfrm>
            <a:off x="1524633" y="3304044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07ADDF-29CA-434D-BD02-04ABCA48902F}"/>
              </a:ext>
            </a:extLst>
          </p:cNvPr>
          <p:cNvSpPr txBox="1"/>
          <p:nvPr/>
        </p:nvSpPr>
        <p:spPr>
          <a:xfrm>
            <a:off x="3317345" y="358147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16E166-7B5E-4778-A4DB-5777F33E8EAC}"/>
              </a:ext>
            </a:extLst>
          </p:cNvPr>
          <p:cNvSpPr txBox="1"/>
          <p:nvPr/>
        </p:nvSpPr>
        <p:spPr>
          <a:xfrm>
            <a:off x="5815499" y="330448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250E76-D22C-47D4-8FC2-F8B9DC7FB978}"/>
              </a:ext>
            </a:extLst>
          </p:cNvPr>
          <p:cNvSpPr txBox="1"/>
          <p:nvPr/>
        </p:nvSpPr>
        <p:spPr>
          <a:xfrm>
            <a:off x="3326776" y="4761796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576997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E1F8F6-BEF6-447C-BB77-87960B6F9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" y="1661396"/>
            <a:ext cx="1767840" cy="5548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3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6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2530418" y="2242189"/>
            <a:ext cx="3901528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메인화면 좌측 메뉴 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-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 </a:t>
            </a: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통계설정</a:t>
            </a:r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통계설정은 로그 제외 처리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제외 처리의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가지 섹션으로 구성되어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123</a:t>
            </a:fld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FD0EEE-9D61-4708-A925-D26F6134FC09}"/>
              </a:ext>
            </a:extLst>
          </p:cNvPr>
          <p:cNvSpPr/>
          <p:nvPr/>
        </p:nvSpPr>
        <p:spPr>
          <a:xfrm>
            <a:off x="285593" y="4063724"/>
            <a:ext cx="2137567" cy="522962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660E4C-0481-49EA-A4ED-53AA70577902}"/>
              </a:ext>
            </a:extLst>
          </p:cNvPr>
          <p:cNvSpPr/>
          <p:nvPr/>
        </p:nvSpPr>
        <p:spPr>
          <a:xfrm>
            <a:off x="285592" y="5398027"/>
            <a:ext cx="2137567" cy="522962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174944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607191-AE60-DB45-AE0C-102F421D1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986645"/>
            <a:ext cx="6858000" cy="24732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3" y="1559704"/>
            <a:ext cx="6121400" cy="92454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7.3.1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 제외 처리</a:t>
            </a:r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사용자 발화를 로그에서 제외하여 기록하지 않는 기능이다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사용자 발화 두 파트가 있으며 목록에서 확인 및 삭제가 가능하다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463E79-5FA2-4265-B23A-14C5BBB7F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124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DABF6E-A0EC-4DE6-9C5B-472F63793E42}"/>
              </a:ext>
            </a:extLst>
          </p:cNvPr>
          <p:cNvSpPr/>
          <p:nvPr/>
        </p:nvSpPr>
        <p:spPr>
          <a:xfrm>
            <a:off x="71052" y="3180318"/>
            <a:ext cx="2779026" cy="41697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3AF665-20F5-443E-90F7-B1B9DF3EF56E}"/>
              </a:ext>
            </a:extLst>
          </p:cNvPr>
          <p:cNvSpPr/>
          <p:nvPr/>
        </p:nvSpPr>
        <p:spPr>
          <a:xfrm>
            <a:off x="2891892" y="3180318"/>
            <a:ext cx="3895055" cy="41697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1F1BE-02B7-4CB9-B47D-50641B574DC2}"/>
              </a:ext>
            </a:extLst>
          </p:cNvPr>
          <p:cNvSpPr txBox="1"/>
          <p:nvPr/>
        </p:nvSpPr>
        <p:spPr>
          <a:xfrm>
            <a:off x="1339182" y="5807466"/>
            <a:ext cx="4889499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인텐트 등록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 선택 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사용자 발화 등록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발화 입력 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또는 엔터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④ 등록된 인텐트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발화 삭제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(X)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1313DC-E001-48E5-BF47-7A65EA346B21}"/>
              </a:ext>
            </a:extLst>
          </p:cNvPr>
          <p:cNvSpPr/>
          <p:nvPr/>
        </p:nvSpPr>
        <p:spPr>
          <a:xfrm>
            <a:off x="6500051" y="3643797"/>
            <a:ext cx="247983" cy="41697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15841-6AAC-4286-8C71-B9CFEE2D16B6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A451B1-94B5-4864-B40C-A40241C1D87F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43DA7E-0276-4F78-9D37-5B3423C9DC96}"/>
              </a:ext>
            </a:extLst>
          </p:cNvPr>
          <p:cNvSpPr/>
          <p:nvPr/>
        </p:nvSpPr>
        <p:spPr>
          <a:xfrm>
            <a:off x="2553164" y="3647283"/>
            <a:ext cx="247983" cy="41697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DEB4CD-47C8-4DBB-8423-911B147CFA78}"/>
              </a:ext>
            </a:extLst>
          </p:cNvPr>
          <p:cNvSpPr txBox="1"/>
          <p:nvPr/>
        </p:nvSpPr>
        <p:spPr>
          <a:xfrm>
            <a:off x="550810" y="2991352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495954-179D-461D-86C9-B8759D90C463}"/>
              </a:ext>
            </a:extLst>
          </p:cNvPr>
          <p:cNvSpPr txBox="1"/>
          <p:nvPr/>
        </p:nvSpPr>
        <p:spPr>
          <a:xfrm>
            <a:off x="3191341" y="2979320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32F93-2572-4B7A-827A-85FAC349A194}"/>
              </a:ext>
            </a:extLst>
          </p:cNvPr>
          <p:cNvSpPr txBox="1"/>
          <p:nvPr/>
        </p:nvSpPr>
        <p:spPr>
          <a:xfrm>
            <a:off x="2361130" y="3752998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8BE075-679A-4207-BA7A-3B668A449C23}"/>
              </a:ext>
            </a:extLst>
          </p:cNvPr>
          <p:cNvSpPr txBox="1"/>
          <p:nvPr/>
        </p:nvSpPr>
        <p:spPr>
          <a:xfrm>
            <a:off x="6302014" y="3758918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193981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ECE6D08-25C4-7340-938F-3E95C82355F3}"/>
              </a:ext>
            </a:extLst>
          </p:cNvPr>
          <p:cNvGrpSpPr/>
          <p:nvPr/>
        </p:nvGrpSpPr>
        <p:grpSpPr>
          <a:xfrm>
            <a:off x="0" y="2986645"/>
            <a:ext cx="6858000" cy="2473200"/>
            <a:chOff x="0" y="2986645"/>
            <a:chExt cx="6858000" cy="24732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E461D20-1645-D34C-AB39-2679A4A9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2986645"/>
              <a:ext cx="6858000" cy="2473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8D2107-627E-1B43-90F5-DC437534C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10" y="3007177"/>
              <a:ext cx="514621" cy="14035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3" y="1559704"/>
            <a:ext cx="6121400" cy="12015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7.3.2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제외 처리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사용자 발화를 통계에서 제외하여 기록하지 않는 기능이다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사용자 발화 두 파트가 있으며 목록에서 확인 및 삭제가 가능하다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 제외 처리와 달리 로그가 남기 때문에 별도의 작업으로 추후 다시 확인할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463E79-5FA2-4265-B23A-14C5BBB7F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125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9808A-2E86-437F-B654-577EBB884D2D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C1FC63-EC04-46B2-9989-585961323B13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4000E5-996B-5C4D-A7E9-A78DA50DB537}"/>
              </a:ext>
            </a:extLst>
          </p:cNvPr>
          <p:cNvSpPr/>
          <p:nvPr/>
        </p:nvSpPr>
        <p:spPr>
          <a:xfrm>
            <a:off x="71052" y="3180318"/>
            <a:ext cx="2779026" cy="41697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53F10D-9BCD-7D48-813F-D0E37B041275}"/>
              </a:ext>
            </a:extLst>
          </p:cNvPr>
          <p:cNvSpPr/>
          <p:nvPr/>
        </p:nvSpPr>
        <p:spPr>
          <a:xfrm>
            <a:off x="2891892" y="3180318"/>
            <a:ext cx="3895055" cy="41697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3832A5-1587-1B47-ABBD-F8BB6E3B154C}"/>
              </a:ext>
            </a:extLst>
          </p:cNvPr>
          <p:cNvSpPr/>
          <p:nvPr/>
        </p:nvSpPr>
        <p:spPr>
          <a:xfrm>
            <a:off x="6500051" y="3643797"/>
            <a:ext cx="247983" cy="41697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04B9CA-BE44-5A47-8F4D-B0E493C281E0}"/>
              </a:ext>
            </a:extLst>
          </p:cNvPr>
          <p:cNvSpPr/>
          <p:nvPr/>
        </p:nvSpPr>
        <p:spPr>
          <a:xfrm>
            <a:off x="2553164" y="3647283"/>
            <a:ext cx="247983" cy="41697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C86470-636C-E447-90FA-244B7A0269E1}"/>
              </a:ext>
            </a:extLst>
          </p:cNvPr>
          <p:cNvSpPr txBox="1"/>
          <p:nvPr/>
        </p:nvSpPr>
        <p:spPr>
          <a:xfrm>
            <a:off x="562839" y="2991352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4FA30E-6DD8-534A-99D8-DEF91E272C95}"/>
              </a:ext>
            </a:extLst>
          </p:cNvPr>
          <p:cNvSpPr txBox="1"/>
          <p:nvPr/>
        </p:nvSpPr>
        <p:spPr>
          <a:xfrm>
            <a:off x="3143212" y="2979320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A27454-B9C0-6047-93A2-5ABA82FE0982}"/>
              </a:ext>
            </a:extLst>
          </p:cNvPr>
          <p:cNvSpPr txBox="1"/>
          <p:nvPr/>
        </p:nvSpPr>
        <p:spPr>
          <a:xfrm>
            <a:off x="2361130" y="3752998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46C0E9-6E5D-2E49-9F06-F48C5323A024}"/>
              </a:ext>
            </a:extLst>
          </p:cNvPr>
          <p:cNvSpPr txBox="1"/>
          <p:nvPr/>
        </p:nvSpPr>
        <p:spPr>
          <a:xfrm>
            <a:off x="6302014" y="3758918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1CB287-0639-9A40-8F5F-04EA32FD2C54}"/>
              </a:ext>
            </a:extLst>
          </p:cNvPr>
          <p:cNvSpPr txBox="1"/>
          <p:nvPr/>
        </p:nvSpPr>
        <p:spPr>
          <a:xfrm>
            <a:off x="1339182" y="5807466"/>
            <a:ext cx="4889499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인텐트 등록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 선택 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사용자 발화 등록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발화 입력 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또는 엔터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④ 등록된 인텐트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발화 삭제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(X)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03329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5234CAD-BA78-401E-BB93-83C4B8E8C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30" y="1636384"/>
            <a:ext cx="1779868" cy="533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3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7.4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인증키관리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6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2478298" y="2152541"/>
            <a:ext cx="3901528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메인화면 좌측 메뉴 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-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 </a:t>
            </a: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인증키관리</a:t>
            </a:r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인증키관리는 인증키 목록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인증키 발급의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가지 섹션으로 구성되어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126</a:t>
            </a:fld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FD0EEE-9D61-4708-A925-D26F6134FC09}"/>
              </a:ext>
            </a:extLst>
          </p:cNvPr>
          <p:cNvSpPr/>
          <p:nvPr/>
        </p:nvSpPr>
        <p:spPr>
          <a:xfrm>
            <a:off x="378683" y="3973982"/>
            <a:ext cx="2032092" cy="460212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F0E0ED-C0FE-4289-98C3-AEF020DF5E76}"/>
              </a:ext>
            </a:extLst>
          </p:cNvPr>
          <p:cNvSpPr/>
          <p:nvPr/>
        </p:nvSpPr>
        <p:spPr>
          <a:xfrm>
            <a:off x="373918" y="5680862"/>
            <a:ext cx="2032092" cy="460212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926736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0857B0-403D-4ACC-A64D-0662FAFDE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127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C3EEB-E0F5-4BB1-8C7A-4B89FFD9DDB2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76929-3EF9-4E7B-A3E0-103E80ECCF0F}"/>
              </a:ext>
            </a:extLst>
          </p:cNvPr>
          <p:cNvSpPr txBox="1"/>
          <p:nvPr/>
        </p:nvSpPr>
        <p:spPr>
          <a:xfrm>
            <a:off x="380333" y="1168893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7.4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인증키관리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F68B62-8231-43C0-B73E-4AE2DF878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790421"/>
            <a:ext cx="6858000" cy="13716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893937-4669-4E4A-8149-98297327C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795663"/>
            <a:ext cx="6858000" cy="114018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8F446-E30E-4178-AFAB-DC829A4423B7}"/>
              </a:ext>
            </a:extLst>
          </p:cNvPr>
          <p:cNvSpPr txBox="1"/>
          <p:nvPr/>
        </p:nvSpPr>
        <p:spPr>
          <a:xfrm>
            <a:off x="471773" y="1507447"/>
            <a:ext cx="6121400" cy="40286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다이얼로그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API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대한 인증키 발급 및 사용여부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사용기간을 설정한다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10F6B-E95D-4867-AA2E-72AED19775F8}"/>
              </a:ext>
            </a:extLst>
          </p:cNvPr>
          <p:cNvSpPr txBox="1"/>
          <p:nvPr/>
        </p:nvSpPr>
        <p:spPr>
          <a:xfrm>
            <a:off x="3027521" y="3233972"/>
            <a:ext cx="947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발급</a:t>
            </a:r>
            <a:r>
              <a:rPr lang="en-US" altLang="ko-KR" sz="11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수정일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B8668-3EBC-4E61-AB99-8F91A533CFEF}"/>
              </a:ext>
            </a:extLst>
          </p:cNvPr>
          <p:cNvSpPr txBox="1"/>
          <p:nvPr/>
        </p:nvSpPr>
        <p:spPr>
          <a:xfrm>
            <a:off x="507942" y="3233972"/>
            <a:ext cx="469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별칭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618C7-D4B3-46FD-8FA1-9010A2B997D8}"/>
              </a:ext>
            </a:extLst>
          </p:cNvPr>
          <p:cNvSpPr txBox="1"/>
          <p:nvPr/>
        </p:nvSpPr>
        <p:spPr>
          <a:xfrm>
            <a:off x="1507163" y="3233972"/>
            <a:ext cx="662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인증키</a:t>
            </a:r>
            <a:endParaRPr lang="en-US" altLang="ko-KR" sz="12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7156A0-8C95-4E03-88DF-82E5699A8502}"/>
              </a:ext>
            </a:extLst>
          </p:cNvPr>
          <p:cNvSpPr txBox="1"/>
          <p:nvPr/>
        </p:nvSpPr>
        <p:spPr>
          <a:xfrm>
            <a:off x="4070964" y="3233972"/>
            <a:ext cx="801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사용여부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8D75D-8B78-490F-8B2E-020915892333}"/>
              </a:ext>
            </a:extLst>
          </p:cNvPr>
          <p:cNvSpPr txBox="1"/>
          <p:nvPr/>
        </p:nvSpPr>
        <p:spPr>
          <a:xfrm>
            <a:off x="5019587" y="3233972"/>
            <a:ext cx="801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사용기간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9193B-69AF-44A5-B22F-645D38ED565A}"/>
              </a:ext>
            </a:extLst>
          </p:cNvPr>
          <p:cNvSpPr txBox="1"/>
          <p:nvPr/>
        </p:nvSpPr>
        <p:spPr>
          <a:xfrm>
            <a:off x="6013249" y="3233972"/>
            <a:ext cx="862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수정</a:t>
            </a:r>
            <a:r>
              <a:rPr lang="en-US" altLang="ko-KR" sz="11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삭제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BB7D51-46E9-4529-AE1F-9E87A8948B94}"/>
              </a:ext>
            </a:extLst>
          </p:cNvPr>
          <p:cNvSpPr txBox="1"/>
          <p:nvPr/>
        </p:nvSpPr>
        <p:spPr>
          <a:xfrm>
            <a:off x="547997" y="4284251"/>
            <a:ext cx="5696262" cy="171861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별칭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인증키에 대한 별칭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인증키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다이얼로그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대한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인증기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(token)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발급일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인증키 발급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수정 시기에 대한 상세 정보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사용여부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인증키에 대한 사용여부 설정 </a:t>
            </a:r>
            <a:r>
              <a:rPr lang="en-US" altLang="ko-KR" sz="1200" kern="100" dirty="0">
                <a:solidFill>
                  <a:srgbClr val="2626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ON(Y) / OFF(N)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사용기간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인증키에 대한 만료날짜 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기간설정인 경우에만 날짜 설정 가능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인증키 수정 및 삭제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7A3BA0-0F3E-44AB-AB86-09CAA9F32108}"/>
              </a:ext>
            </a:extLst>
          </p:cNvPr>
          <p:cNvSpPr txBox="1"/>
          <p:nvPr/>
        </p:nvSpPr>
        <p:spPr>
          <a:xfrm>
            <a:off x="896911" y="7984295"/>
            <a:ext cx="5696262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별칭과 사용기간을 입력한 후 인증키를 발급한다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인증키는 자동으로 발급되며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발급된 인증키는 변경할 수 없다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3E398-94A6-44E1-A9A8-FD39AA7F20C1}"/>
              </a:ext>
            </a:extLst>
          </p:cNvPr>
          <p:cNvSpPr txBox="1"/>
          <p:nvPr/>
        </p:nvSpPr>
        <p:spPr>
          <a:xfrm>
            <a:off x="278227" y="2487280"/>
            <a:ext cx="1476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[</a:t>
            </a:r>
            <a:r>
              <a:rPr lang="ko-KR" altLang="en-US" sz="1100" b="1"/>
              <a:t>인증키 목록</a:t>
            </a:r>
            <a:r>
              <a:rPr lang="en-US" altLang="ko-KR" sz="1100" b="1"/>
              <a:t>]</a:t>
            </a:r>
            <a:endParaRPr lang="ko-KR" altLang="en-US" sz="11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90B959-E646-413A-9ADA-F6E33BD48E63}"/>
              </a:ext>
            </a:extLst>
          </p:cNvPr>
          <p:cNvSpPr txBox="1"/>
          <p:nvPr/>
        </p:nvSpPr>
        <p:spPr>
          <a:xfrm>
            <a:off x="278227" y="6338300"/>
            <a:ext cx="1476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[</a:t>
            </a:r>
            <a:r>
              <a:rPr lang="ko-KR" altLang="en-US" sz="1100" b="1"/>
              <a:t>인증키 발급</a:t>
            </a:r>
            <a:r>
              <a:rPr lang="en-US" altLang="ko-KR" sz="1100" b="1"/>
              <a:t>]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30495775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403AF4-B8E9-4556-B5E7-AED7A6043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752" y="1675895"/>
            <a:ext cx="1722424" cy="5056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6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2478298" y="2152541"/>
            <a:ext cx="3705145" cy="171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메인화면 좌측 메뉴 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-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 </a:t>
            </a: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계정설정</a:t>
            </a:r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계정설정은 내 계정과 전체 계정으로 구분되어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계정정보와 계정목록을 확인할 수 있으며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비밀번호를 변경할 수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128</a:t>
            </a:fld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FD0EEE-9D61-4708-A925-D26F6134FC09}"/>
              </a:ext>
            </a:extLst>
          </p:cNvPr>
          <p:cNvSpPr/>
          <p:nvPr/>
        </p:nvSpPr>
        <p:spPr>
          <a:xfrm>
            <a:off x="380333" y="3973981"/>
            <a:ext cx="2032092" cy="460212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F0E0ED-C0FE-4289-98C3-AEF020DF5E76}"/>
              </a:ext>
            </a:extLst>
          </p:cNvPr>
          <p:cNvSpPr/>
          <p:nvPr/>
        </p:nvSpPr>
        <p:spPr>
          <a:xfrm>
            <a:off x="373918" y="6040626"/>
            <a:ext cx="2032092" cy="460212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D924E-4559-47AE-BE3D-81855834899F}"/>
              </a:ext>
            </a:extLst>
          </p:cNvPr>
          <p:cNvSpPr txBox="1"/>
          <p:nvPr/>
        </p:nvSpPr>
        <p:spPr>
          <a:xfrm>
            <a:off x="380333" y="1168893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7.5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계정설정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80651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D4E51D-10E7-481A-A01F-91F10E7B9BA6}"/>
              </a:ext>
            </a:extLst>
          </p:cNvPr>
          <p:cNvGrpSpPr/>
          <p:nvPr/>
        </p:nvGrpSpPr>
        <p:grpSpPr>
          <a:xfrm>
            <a:off x="115733" y="2415540"/>
            <a:ext cx="6626534" cy="4267200"/>
            <a:chOff x="0" y="2271613"/>
            <a:chExt cx="6858000" cy="43340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7A64AE-DB86-41D7-9403-9668D738B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86462"/>
              <a:ext cx="6858000" cy="161917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9A9CA4-34C2-4294-9F40-16A3983E6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71613"/>
              <a:ext cx="6858000" cy="271637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286469" y="1563207"/>
            <a:ext cx="6489699" cy="587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7.5.1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 계정 설정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계정설정은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메인화면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좌측 메뉴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계정설정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관리할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129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691F4-3391-4012-843A-F561766B308B}"/>
              </a:ext>
            </a:extLst>
          </p:cNvPr>
          <p:cNvSpPr/>
          <p:nvPr/>
        </p:nvSpPr>
        <p:spPr>
          <a:xfrm>
            <a:off x="452121" y="3360420"/>
            <a:ext cx="2016759" cy="13335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35C9F7-D2E4-4ACC-87EA-DE2A22E2ED47}"/>
              </a:ext>
            </a:extLst>
          </p:cNvPr>
          <p:cNvSpPr/>
          <p:nvPr/>
        </p:nvSpPr>
        <p:spPr>
          <a:xfrm>
            <a:off x="286469" y="5480033"/>
            <a:ext cx="6306836" cy="87264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F6CE5E-10F9-49F7-AF4A-0DE630553882}"/>
              </a:ext>
            </a:extLst>
          </p:cNvPr>
          <p:cNvSpPr/>
          <p:nvPr/>
        </p:nvSpPr>
        <p:spPr>
          <a:xfrm>
            <a:off x="349882" y="6890136"/>
            <a:ext cx="6426286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 접속된 계정 정보 확인 가능 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 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아이디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이름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계정명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도메인 권한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도메인 접속 권한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접속 가능 도메인 리스트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 권한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관리도구 메뉴 사용 권한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접속 메뉴 리스트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변경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숫자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특수문자 최소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사용하여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8~24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자리 내로 설정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FF36A9-31B7-44B3-AFCD-D31CD1E7E7F7}"/>
              </a:ext>
            </a:extLst>
          </p:cNvPr>
          <p:cNvSpPr txBox="1"/>
          <p:nvPr/>
        </p:nvSpPr>
        <p:spPr>
          <a:xfrm>
            <a:off x="380333" y="1168893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7.5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계정설정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11F614-1231-4FAD-813D-AFDC74E895DD}"/>
              </a:ext>
            </a:extLst>
          </p:cNvPr>
          <p:cNvSpPr txBox="1"/>
          <p:nvPr/>
        </p:nvSpPr>
        <p:spPr>
          <a:xfrm>
            <a:off x="531627" y="3162698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AF48C8-823B-4A63-9B64-DEE2A02A39D6}"/>
              </a:ext>
            </a:extLst>
          </p:cNvPr>
          <p:cNvSpPr txBox="1"/>
          <p:nvPr/>
        </p:nvSpPr>
        <p:spPr>
          <a:xfrm>
            <a:off x="392964" y="5272647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3458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구축 기본 개념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ACD7C-BCFD-47DF-8A58-09DD6772A9A3}"/>
              </a:ext>
            </a:extLst>
          </p:cNvPr>
          <p:cNvSpPr txBox="1"/>
          <p:nvPr/>
        </p:nvSpPr>
        <p:spPr>
          <a:xfrm>
            <a:off x="438151" y="1584566"/>
            <a:ext cx="6121400" cy="11701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3.1.1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인텐트</a:t>
            </a:r>
            <a:r>
              <a:rPr lang="en-US" altLang="ko-KR" sz="1200">
                <a:latin typeface="+mn-ea"/>
              </a:rPr>
              <a:t>(Intent)</a:t>
            </a:r>
            <a:r>
              <a:rPr lang="ko-KR" altLang="en-US" sz="1200">
                <a:latin typeface="+mn-ea"/>
              </a:rPr>
              <a:t>란 사용자의 발화 의도를 의미한다</a:t>
            </a:r>
            <a:r>
              <a:rPr lang="en-US" altLang="ko-KR" sz="1200"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/>
              <a:t>Teana Studio</a:t>
            </a:r>
            <a:r>
              <a:rPr lang="ko-KR" altLang="ko-KR" sz="1200"/>
              <a:t>에서 인텐트는</a:t>
            </a:r>
            <a:r>
              <a:rPr lang="en-US" altLang="ko-KR" sz="1200"/>
              <a:t> 1</a:t>
            </a:r>
            <a:r>
              <a:rPr lang="ko-KR" altLang="ko-KR" sz="1200"/>
              <a:t>개의 의도를 가지며</a:t>
            </a:r>
            <a:r>
              <a:rPr lang="en-US" altLang="ko-KR" sz="1200"/>
              <a:t> </a:t>
            </a:r>
            <a:r>
              <a:rPr lang="ko-KR" altLang="ko-KR" sz="1200" err="1"/>
              <a:t>챗플로우</a:t>
            </a:r>
            <a:r>
              <a:rPr lang="en-US" altLang="ko-KR" sz="1200"/>
              <a:t>(</a:t>
            </a:r>
            <a:r>
              <a:rPr lang="en-US" altLang="ko-KR" sz="1200" err="1"/>
              <a:t>Chatflow</a:t>
            </a:r>
            <a:r>
              <a:rPr lang="en-US" altLang="ko-KR" sz="1200"/>
              <a:t>, </a:t>
            </a:r>
            <a:r>
              <a:rPr lang="ko-KR" altLang="ko-KR" sz="1200"/>
              <a:t>대화 흐름</a:t>
            </a:r>
            <a:r>
              <a:rPr lang="en-US" altLang="ko-KR" sz="1200"/>
              <a:t>)</a:t>
            </a:r>
            <a:r>
              <a:rPr lang="ko-KR" altLang="ko-KR" sz="1200"/>
              <a:t>를 </a:t>
            </a:r>
            <a:r>
              <a:rPr lang="ko-KR" altLang="en-US" sz="1200"/>
              <a:t>구</a:t>
            </a:r>
            <a:r>
              <a:rPr lang="ko-KR" altLang="ko-KR" sz="1200"/>
              <a:t>성하는 요소 중 하나로 활용된다</a:t>
            </a:r>
            <a:r>
              <a:rPr lang="en-US" altLang="ko-KR" sz="1200"/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713F1E-3514-4F61-8D37-C49670025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26867F3-DC56-47CA-A569-8EA635792D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89" y="3201265"/>
            <a:ext cx="4838700" cy="281622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E8FF66-8EB4-4834-A67D-3C78CDDDBDBC}"/>
              </a:ext>
            </a:extLst>
          </p:cNvPr>
          <p:cNvSpPr/>
          <p:nvPr/>
        </p:nvSpPr>
        <p:spPr>
          <a:xfrm>
            <a:off x="1067469" y="3020261"/>
            <a:ext cx="4838700" cy="2900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EEBE9-7F34-4B61-9814-A26AB7035F96}"/>
              </a:ext>
            </a:extLst>
          </p:cNvPr>
          <p:cNvSpPr txBox="1"/>
          <p:nvPr/>
        </p:nvSpPr>
        <p:spPr>
          <a:xfrm>
            <a:off x="2843054" y="2897061"/>
            <a:ext cx="12875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</a:t>
            </a:r>
            <a:r>
              <a:rPr lang="ko-KR" altLang="en-US" sz="1200" b="1">
                <a:solidFill>
                  <a:srgbClr val="0070C0"/>
                </a:solidFill>
              </a:rPr>
              <a:t>인텐트의 구조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5B17A158-1A13-4B9E-A00B-4B41670C6DE0}"/>
              </a:ext>
            </a:extLst>
          </p:cNvPr>
          <p:cNvGraphicFramePr>
            <a:graphicFrameLocks noGrp="1"/>
          </p:cNvGraphicFramePr>
          <p:nvPr/>
        </p:nvGraphicFramePr>
        <p:xfrm>
          <a:off x="332205" y="6457950"/>
          <a:ext cx="6237036" cy="2816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2983">
                  <a:extLst>
                    <a:ext uri="{9D8B030D-6E8A-4147-A177-3AD203B41FA5}">
                      <a16:colId xmlns:a16="http://schemas.microsoft.com/office/drawing/2014/main" val="2891263093"/>
                    </a:ext>
                  </a:extLst>
                </a:gridCol>
                <a:gridCol w="2081463">
                  <a:extLst>
                    <a:ext uri="{9D8B030D-6E8A-4147-A177-3AD203B41FA5}">
                      <a16:colId xmlns:a16="http://schemas.microsoft.com/office/drawing/2014/main" val="767551654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2651908362"/>
                    </a:ext>
                  </a:extLst>
                </a:gridCol>
                <a:gridCol w="818148">
                  <a:extLst>
                    <a:ext uri="{9D8B030D-6E8A-4147-A177-3AD203B41FA5}">
                      <a16:colId xmlns:a16="http://schemas.microsoft.com/office/drawing/2014/main" val="2440447947"/>
                    </a:ext>
                  </a:extLst>
                </a:gridCol>
              </a:tblGrid>
              <a:tr h="387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err="1">
                          <a:latin typeface="+mn-ea"/>
                          <a:ea typeface="+mn-ea"/>
                        </a:rPr>
                        <a:t>인텐트명</a:t>
                      </a:r>
                      <a:endParaRPr lang="en-US" altLang="ko-KR" sz="1100" b="1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latin typeface="+mn-ea"/>
                          <a:ea typeface="+mn-ea"/>
                        </a:rPr>
                        <a:t>응답 메시지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latin typeface="+mn-ea"/>
                          <a:ea typeface="+mn-ea"/>
                        </a:rPr>
                        <a:t>센텐스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latin typeface="+mn-ea"/>
                          <a:ea typeface="+mn-ea"/>
                        </a:rPr>
                        <a:t>엔티티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984544"/>
                  </a:ext>
                </a:extLst>
              </a:tr>
              <a:tr h="455186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latin typeface="+mn-ea"/>
                          <a:ea typeface="+mn-ea"/>
                        </a:rPr>
                        <a:t>한강공원</a:t>
                      </a:r>
                      <a:r>
                        <a:rPr lang="en-US" altLang="ko-KR" sz="110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대여서비스</a:t>
                      </a:r>
                      <a:r>
                        <a:rPr lang="en-US" altLang="ko-KR" sz="110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자전거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한강 공원의 자전거는 서울시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따릉이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정류장 및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공원별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대여점에서 대여하실 수 있으며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더 자세한 안내는 서울시 고객센터에 문의하시길 바랍니다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서울시 고객센터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ㆍ대표전화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 02-120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02-731-2120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대표</a:t>
                      </a:r>
                      <a:r>
                        <a:rPr lang="en-US" altLang="ko-KR" sz="110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한강 자전거 대여 서비스 문의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latin typeface="+mn-ea"/>
                          <a:ea typeface="+mn-ea"/>
                        </a:rPr>
                        <a:t>한강</a:t>
                      </a:r>
                      <a:endParaRPr lang="en-US" altLang="ko-KR" sz="110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latin typeface="+mn-ea"/>
                          <a:ea typeface="+mn-ea"/>
                        </a:rPr>
                        <a:t>자전거</a:t>
                      </a:r>
                      <a:endParaRPr lang="en-US" altLang="ko-KR" sz="110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latin typeface="+mn-ea"/>
                          <a:ea typeface="+mn-ea"/>
                        </a:rPr>
                        <a:t>대여</a:t>
                      </a:r>
                      <a:endParaRPr lang="en-US" altLang="ko-KR" sz="110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latin typeface="+mn-ea"/>
                          <a:ea typeface="+mn-ea"/>
                        </a:rPr>
                        <a:t>서비스</a:t>
                      </a:r>
                      <a:endParaRPr lang="en-US" altLang="ko-KR" sz="110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latin typeface="+mn-ea"/>
                          <a:ea typeface="+mn-ea"/>
                        </a:rPr>
                        <a:t>문의</a:t>
                      </a:r>
                      <a:endParaRPr lang="en-US" altLang="ko-KR" sz="110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>
                          <a:latin typeface="+mn-ea"/>
                          <a:ea typeface="+mn-ea"/>
                        </a:rPr>
                        <a:t>절차</a:t>
                      </a:r>
                      <a:endParaRPr lang="en-US" altLang="ko-KR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765018"/>
                  </a:ext>
                </a:extLst>
              </a:tr>
              <a:tr h="19732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한강에서 자전거 어떻게 빌려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한강 자전거 어디에서 빌려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한강 자전거 대여 절차 문의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어디서 한강 자전거 빌려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한강에서 자전거도 빌려주니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한강 자전거 대여하고 싶어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22221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6129FD7-FB53-4C70-9635-A7BC80F94845}"/>
              </a:ext>
            </a:extLst>
          </p:cNvPr>
          <p:cNvSpPr txBox="1"/>
          <p:nvPr/>
        </p:nvSpPr>
        <p:spPr>
          <a:xfrm>
            <a:off x="2888210" y="6115604"/>
            <a:ext cx="11972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</a:t>
            </a:r>
            <a:r>
              <a:rPr lang="ko-KR" altLang="en-US" sz="1200" b="1" err="1">
                <a:solidFill>
                  <a:srgbClr val="0070C0"/>
                </a:solidFill>
              </a:rPr>
              <a:t>인텐트</a:t>
            </a:r>
            <a:r>
              <a:rPr lang="ko-KR" altLang="en-US" sz="1200" b="1">
                <a:solidFill>
                  <a:srgbClr val="0070C0"/>
                </a:solidFill>
              </a:rPr>
              <a:t> 예시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3205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3" y="1571733"/>
            <a:ext cx="6121400" cy="97994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7.5.2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계정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버튼 중 전체 계정을 선택하면 전체 계정으로 진입할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메뉴는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“admin”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계정에서만 접근 가능한 메뉴로 사용자 계정들을 관리할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D57AE-DCE3-415E-B7E5-F483E93DB2D8}"/>
              </a:ext>
            </a:extLst>
          </p:cNvPr>
          <p:cNvSpPr txBox="1"/>
          <p:nvPr/>
        </p:nvSpPr>
        <p:spPr>
          <a:xfrm>
            <a:off x="1105325" y="5278741"/>
            <a:ext cx="4874997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선택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 계정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계정 → 내 계정이 기본 화면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추가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정보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이름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도메인 권한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 권한 표시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및 삭제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02F3A0-5A16-476A-8966-01E0B15EF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130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9DF2CF-3C39-4D60-86D6-B39D985C146B}"/>
              </a:ext>
            </a:extLst>
          </p:cNvPr>
          <p:cNvSpPr/>
          <p:nvPr/>
        </p:nvSpPr>
        <p:spPr>
          <a:xfrm>
            <a:off x="38100" y="3270543"/>
            <a:ext cx="1417320" cy="24010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66C75A-8931-41E7-B0FD-A7900036A03B}"/>
              </a:ext>
            </a:extLst>
          </p:cNvPr>
          <p:cNvSpPr/>
          <p:nvPr/>
        </p:nvSpPr>
        <p:spPr>
          <a:xfrm>
            <a:off x="5980322" y="3659054"/>
            <a:ext cx="813310" cy="1800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90E064-5523-487F-96EF-0136795F1D1A}"/>
              </a:ext>
            </a:extLst>
          </p:cNvPr>
          <p:cNvSpPr/>
          <p:nvPr/>
        </p:nvSpPr>
        <p:spPr>
          <a:xfrm>
            <a:off x="5720582" y="4002625"/>
            <a:ext cx="813310" cy="56021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B5EF1-4AB3-4158-A96B-CA43CF8DC6F2}"/>
              </a:ext>
            </a:extLst>
          </p:cNvPr>
          <p:cNvSpPr txBox="1"/>
          <p:nvPr/>
        </p:nvSpPr>
        <p:spPr>
          <a:xfrm>
            <a:off x="380333" y="716046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B7517-5EAA-4669-9CD4-5B98E22FFE5B}"/>
              </a:ext>
            </a:extLst>
          </p:cNvPr>
          <p:cNvSpPr txBox="1"/>
          <p:nvPr/>
        </p:nvSpPr>
        <p:spPr>
          <a:xfrm>
            <a:off x="380333" y="1168893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7.5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계정설정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4692D9-3A6C-4986-8802-3DF688073840}"/>
              </a:ext>
            </a:extLst>
          </p:cNvPr>
          <p:cNvSpPr txBox="1"/>
          <p:nvPr/>
        </p:nvSpPr>
        <p:spPr>
          <a:xfrm>
            <a:off x="142735" y="3079355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F5226-7DE9-4761-92EB-ED983462F9B2}"/>
              </a:ext>
            </a:extLst>
          </p:cNvPr>
          <p:cNvSpPr txBox="1"/>
          <p:nvPr/>
        </p:nvSpPr>
        <p:spPr>
          <a:xfrm>
            <a:off x="6052528" y="3450516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5D29B8-649B-4822-92FD-71C9A69EB794}"/>
              </a:ext>
            </a:extLst>
          </p:cNvPr>
          <p:cNvSpPr txBox="1"/>
          <p:nvPr/>
        </p:nvSpPr>
        <p:spPr>
          <a:xfrm>
            <a:off x="251797" y="380444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9EEF11-5CC1-4F3F-8B56-8FE8AF647CCA}"/>
              </a:ext>
            </a:extLst>
          </p:cNvPr>
          <p:cNvSpPr txBox="1"/>
          <p:nvPr/>
        </p:nvSpPr>
        <p:spPr>
          <a:xfrm>
            <a:off x="5738943" y="381911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059D6D-DEC4-4C3B-9B7F-38C8FBC47EB0}"/>
              </a:ext>
            </a:extLst>
          </p:cNvPr>
          <p:cNvGrpSpPr/>
          <p:nvPr/>
        </p:nvGrpSpPr>
        <p:grpSpPr>
          <a:xfrm>
            <a:off x="-1" y="3027984"/>
            <a:ext cx="6851983" cy="1599275"/>
            <a:chOff x="-1" y="3027984"/>
            <a:chExt cx="6851983" cy="15992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0352532-E6A5-4878-9B75-5D4FDD348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b="17956"/>
            <a:stretch/>
          </p:blipFill>
          <p:spPr>
            <a:xfrm>
              <a:off x="-1" y="3027984"/>
              <a:ext cx="6851983" cy="15992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D0BF2EA-2FAF-4BF3-AADB-A002A3114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804" y="4306404"/>
              <a:ext cx="2033838" cy="256440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3F40DE-D245-413B-B856-1FA366AE1FAA}"/>
              </a:ext>
            </a:extLst>
          </p:cNvPr>
          <p:cNvSpPr/>
          <p:nvPr/>
        </p:nvSpPr>
        <p:spPr>
          <a:xfrm>
            <a:off x="178266" y="4002626"/>
            <a:ext cx="4874997" cy="56021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978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02F3A0-5A16-476A-8966-01E0B15EF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131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D0E12-B887-4D1D-A661-B5D14F8F404C}"/>
              </a:ext>
            </a:extLst>
          </p:cNvPr>
          <p:cNvSpPr txBox="1"/>
          <p:nvPr/>
        </p:nvSpPr>
        <p:spPr>
          <a:xfrm>
            <a:off x="380333" y="716046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5F349-A5AC-4DF0-A660-85B46A8192DA}"/>
              </a:ext>
            </a:extLst>
          </p:cNvPr>
          <p:cNvSpPr txBox="1"/>
          <p:nvPr/>
        </p:nvSpPr>
        <p:spPr>
          <a:xfrm>
            <a:off x="380333" y="1168893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7.5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계정설정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2B4C2-BE61-4B82-BDAF-EB701FEDA257}"/>
              </a:ext>
            </a:extLst>
          </p:cNvPr>
          <p:cNvSpPr txBox="1"/>
          <p:nvPr/>
        </p:nvSpPr>
        <p:spPr>
          <a:xfrm>
            <a:off x="380333" y="1571733"/>
            <a:ext cx="6121400" cy="70294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7.5.2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계정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계정 추가 화면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A31833-F1AD-45AE-9A28-AA17D3346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970" y="2486024"/>
            <a:ext cx="5749573" cy="521418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0106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358A7-5CA4-4C51-B456-BCE16BF26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시뮬레이션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541D7D-82D5-4635-942A-A6CC8150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FAB42E-656C-4394-8346-7EFEB82B5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8331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시뮬레이션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425361" y="1452777"/>
            <a:ext cx="6121400" cy="171861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시뮬레이션은 구축된 지식 및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챗플로우를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테스트할 수 있는 환경을 제공한다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대화 형식으로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챗봇과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대화를 나누며 알맞은 답변과 생성된 흐름으로 진행되는지 확인할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시뮬레이터와 더불어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NLU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상세 탭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서는 입력한 문장의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NLU(Natural Language Understanding)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결과를 확인 할 수 있다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NLU 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결과를 확인함으로써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 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 나은 지식을 구축할 수 있도록 도와준다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FB0797-BF98-4EE5-BBE2-5501C196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133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0049FE-A77E-4412-B249-BBA6D56134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3" y="4443631"/>
            <a:ext cx="5507272" cy="260922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F8C880-6BE7-4E8C-92B5-0AD5E1844A63}"/>
              </a:ext>
            </a:extLst>
          </p:cNvPr>
          <p:cNvSpPr/>
          <p:nvPr/>
        </p:nvSpPr>
        <p:spPr>
          <a:xfrm>
            <a:off x="425361" y="4040872"/>
            <a:ext cx="6076372" cy="3312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F4E792-29EC-4432-8618-18D67417588B}"/>
              </a:ext>
            </a:extLst>
          </p:cNvPr>
          <p:cNvSpPr txBox="1"/>
          <p:nvPr/>
        </p:nvSpPr>
        <p:spPr>
          <a:xfrm>
            <a:off x="2562326" y="3902372"/>
            <a:ext cx="165003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</a:t>
            </a:r>
            <a:r>
              <a:rPr lang="ko-KR" altLang="en-US" sz="1200" b="1">
                <a:solidFill>
                  <a:srgbClr val="0070C0"/>
                </a:solidFill>
              </a:rPr>
              <a:t>시뮬레이터의 구조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48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B6BB8A-3AAF-B94E-9986-6FDB9656D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5" t="13649" r="1" b="28702"/>
          <a:stretch/>
        </p:blipFill>
        <p:spPr>
          <a:xfrm>
            <a:off x="358379" y="2940806"/>
            <a:ext cx="6223056" cy="456728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ABE12E-6BE0-8E4B-B7C8-3E673BB5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604" y="2347687"/>
            <a:ext cx="3690646" cy="37659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시뮬레이션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2" y="1510423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우측 상단의 시뮬레이션 버튼을 누르면 어떤 화면에서도 시뮬레이터로 진입할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시뮬레이터에서는 사용자 발화의 답변 및 상세 결과를 확인할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D57AE-DCE3-415E-B7E5-F483E93DB2D8}"/>
              </a:ext>
            </a:extLst>
          </p:cNvPr>
          <p:cNvSpPr txBox="1"/>
          <p:nvPr/>
        </p:nvSpPr>
        <p:spPr>
          <a:xfrm>
            <a:off x="591355" y="7659967"/>
            <a:ext cx="6121400" cy="147732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JSON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응답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메세지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옆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JSON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누르면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JSON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 창이 나타난다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API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(Response)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결과를 확인할 수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발화 분석 결과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b="1" dirty="0">
                <a:latin typeface="+mn-ea"/>
              </a:rPr>
              <a:t>p</a:t>
            </a:r>
            <a:r>
              <a:rPr lang="en-US" altLang="ko-KR" sz="1200" b="1">
                <a:latin typeface="+mn-ea"/>
              </a:rPr>
              <a:t>.109</a:t>
            </a:r>
            <a:r>
              <a:rPr lang="ko-KR" altLang="en-US" sz="1200" b="1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참고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발화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입력창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입력 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FB0797-BF98-4EE5-BBE2-5501C196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134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AE5083-9541-4C14-9689-A6EC8388991E}"/>
              </a:ext>
            </a:extLst>
          </p:cNvPr>
          <p:cNvSpPr/>
          <p:nvPr/>
        </p:nvSpPr>
        <p:spPr>
          <a:xfrm>
            <a:off x="4314170" y="2361092"/>
            <a:ext cx="1074681" cy="34233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4A7498-4A26-4F4D-B718-8F4439F7A8E1}"/>
              </a:ext>
            </a:extLst>
          </p:cNvPr>
          <p:cNvSpPr/>
          <p:nvPr/>
        </p:nvSpPr>
        <p:spPr>
          <a:xfrm>
            <a:off x="407757" y="7106506"/>
            <a:ext cx="6121400" cy="34479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3C0C32-E5D0-4B77-922B-23AF7DFBCFB7}"/>
              </a:ext>
            </a:extLst>
          </p:cNvPr>
          <p:cNvSpPr/>
          <p:nvPr/>
        </p:nvSpPr>
        <p:spPr>
          <a:xfrm>
            <a:off x="2840228" y="3272992"/>
            <a:ext cx="420329" cy="29446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B3C963-DA4D-40BF-B1C9-C9E1D07CF9A3}"/>
              </a:ext>
            </a:extLst>
          </p:cNvPr>
          <p:cNvSpPr/>
          <p:nvPr/>
        </p:nvSpPr>
        <p:spPr>
          <a:xfrm>
            <a:off x="3356811" y="3276464"/>
            <a:ext cx="3096795" cy="35100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C0255D-F83D-4075-A92B-C98C34D03810}"/>
              </a:ext>
            </a:extLst>
          </p:cNvPr>
          <p:cNvSpPr/>
          <p:nvPr/>
        </p:nvSpPr>
        <p:spPr>
          <a:xfrm>
            <a:off x="413065" y="6878156"/>
            <a:ext cx="838219" cy="16817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908A38-46B3-4D4F-91FB-4AF3AB5D6A14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시뮬레이터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84B45B-398F-A949-B38A-41952D101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92" y="7185610"/>
            <a:ext cx="1209572" cy="1894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948872-E6EF-BE42-94E3-C5AAD5072999}"/>
              </a:ext>
            </a:extLst>
          </p:cNvPr>
          <p:cNvSpPr txBox="1">
            <a:spLocks noChangeAspect="1"/>
          </p:cNvSpPr>
          <p:nvPr/>
        </p:nvSpPr>
        <p:spPr>
          <a:xfrm>
            <a:off x="2932786" y="3025143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961EC6-EF25-0D4C-8E55-BF6F390691FD}"/>
              </a:ext>
            </a:extLst>
          </p:cNvPr>
          <p:cNvSpPr txBox="1">
            <a:spLocks noChangeAspect="1"/>
          </p:cNvSpPr>
          <p:nvPr/>
        </p:nvSpPr>
        <p:spPr>
          <a:xfrm>
            <a:off x="4818267" y="3022140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D8E89C-AD5E-1F44-9AD5-23D0D2DF92A6}"/>
              </a:ext>
            </a:extLst>
          </p:cNvPr>
          <p:cNvSpPr txBox="1">
            <a:spLocks noChangeAspect="1"/>
          </p:cNvSpPr>
          <p:nvPr/>
        </p:nvSpPr>
        <p:spPr>
          <a:xfrm>
            <a:off x="675087" y="6627462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89E312-BD95-1549-B723-CF2E89ACD4BD}"/>
              </a:ext>
            </a:extLst>
          </p:cNvPr>
          <p:cNvSpPr txBox="1">
            <a:spLocks noChangeAspect="1"/>
          </p:cNvSpPr>
          <p:nvPr/>
        </p:nvSpPr>
        <p:spPr>
          <a:xfrm>
            <a:off x="5929290" y="7165696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800800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3" y="1537269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8.1.1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발화 분석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D57AE-DCE3-415E-B7E5-F483E93DB2D8}"/>
              </a:ext>
            </a:extLst>
          </p:cNvPr>
          <p:cNvSpPr txBox="1"/>
          <p:nvPr/>
        </p:nvSpPr>
        <p:spPr>
          <a:xfrm>
            <a:off x="3769109" y="2180877"/>
            <a:ext cx="2943645" cy="398378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사용자발화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발화문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도메인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현재 실행 중인 도메인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매칭된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발화문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의도 분석 결과 매칭된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표시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 여부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85200" lvl="1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match 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85200" lvl="1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not match :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미응답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85200" lvl="1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multi intent :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멀티인텐트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85200" lvl="1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end message :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종료메시지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대화유형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85200" lvl="1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 또는 재질의 유형 정보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85200" lvl="1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대화진행중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응답완료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 종료 여부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소요시간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 소요시간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매칭된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값 정보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 진행 중인 대화 흐름 정보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FB0797-BF98-4EE5-BBE2-5501C196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135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9456FF-C139-47D9-8299-CF713B8D1CEA}"/>
              </a:ext>
            </a:extLst>
          </p:cNvPr>
          <p:cNvSpPr/>
          <p:nvPr/>
        </p:nvSpPr>
        <p:spPr>
          <a:xfrm>
            <a:off x="3780835" y="6912911"/>
            <a:ext cx="2920282" cy="2344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매칭된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명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ID</a:t>
            </a: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응답기준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결과 유형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grammar –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구문학습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learning 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기계학습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Score 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매칭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정확도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Offset : offset -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매칭 시작 지점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len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매칭 문자 개수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매칭된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값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매칭된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명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61738-267E-4C03-8A1D-B31BE62A1004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시뮬레이션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6769-591B-43F9-8BBB-488890B83A1E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시뮬레이터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1884E6-9074-454B-BFC3-89835F2520E3}"/>
              </a:ext>
            </a:extLst>
          </p:cNvPr>
          <p:cNvSpPr/>
          <p:nvPr/>
        </p:nvSpPr>
        <p:spPr>
          <a:xfrm>
            <a:off x="179743" y="1991206"/>
            <a:ext cx="6533012" cy="447753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CBBAF4-EB42-45D6-ABA4-D11C18E4AAF7}"/>
              </a:ext>
            </a:extLst>
          </p:cNvPr>
          <p:cNvSpPr/>
          <p:nvPr/>
        </p:nvSpPr>
        <p:spPr>
          <a:xfrm>
            <a:off x="179743" y="6523377"/>
            <a:ext cx="6533012" cy="278689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98D853-3D27-46E7-9C86-9C69D83D9F6C}"/>
              </a:ext>
            </a:extLst>
          </p:cNvPr>
          <p:cNvSpPr txBox="1"/>
          <p:nvPr/>
        </p:nvSpPr>
        <p:spPr>
          <a:xfrm>
            <a:off x="2560923" y="6501638"/>
            <a:ext cx="1760220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&lt;NLU&gt; : NLU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결과</a:t>
            </a:r>
            <a:endParaRPr kumimoji="0"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EEB487-BD47-A248-AA2B-EB52A306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734" y="2066577"/>
            <a:ext cx="3486239" cy="42796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4E4DCD-64CA-7048-B74D-7A71FB242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78" y="7043190"/>
            <a:ext cx="3497660" cy="18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829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518A6A-FA19-0F4B-B1E7-A5F364E5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396" y="3142886"/>
            <a:ext cx="6048792" cy="53670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시뮬레이터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시뮬레이션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3" y="1559704"/>
            <a:ext cx="6121400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8.1.2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설정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SESSION ID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값을 직접 입력하여 설정할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값이 설정되어 대화가 진행되어야 할 때 사용하는 기능이며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값에 따라 결과에 영향을 미친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D57AE-DCE3-415E-B7E5-F483E93DB2D8}"/>
              </a:ext>
            </a:extLst>
          </p:cNvPr>
          <p:cNvSpPr txBox="1"/>
          <p:nvPr/>
        </p:nvSpPr>
        <p:spPr>
          <a:xfrm>
            <a:off x="1025158" y="7015120"/>
            <a:ext cx="4696995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SESSION ID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직접 입력 설정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추가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명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값 입력 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(+)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버튼 클릭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F06446-0409-40C2-B108-4A4A1E728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136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A8584F-B107-46AD-A5C7-E772091540A3}"/>
              </a:ext>
            </a:extLst>
          </p:cNvPr>
          <p:cNvSpPr/>
          <p:nvPr/>
        </p:nvSpPr>
        <p:spPr>
          <a:xfrm>
            <a:off x="404397" y="3130383"/>
            <a:ext cx="868144" cy="17210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5BFC754-5345-458D-92C5-A4BB3EA14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020309"/>
            <a:ext cx="6858000" cy="252876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72F124-0817-43A2-9D20-6F1EE7024046}"/>
              </a:ext>
            </a:extLst>
          </p:cNvPr>
          <p:cNvSpPr/>
          <p:nvPr/>
        </p:nvSpPr>
        <p:spPr>
          <a:xfrm>
            <a:off x="786473" y="4343960"/>
            <a:ext cx="5739323" cy="33021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BD6D13-F16D-4C24-BDAC-B83FFB540CEC}"/>
              </a:ext>
            </a:extLst>
          </p:cNvPr>
          <p:cNvSpPr/>
          <p:nvPr/>
        </p:nvSpPr>
        <p:spPr>
          <a:xfrm>
            <a:off x="83820" y="6124493"/>
            <a:ext cx="6731864" cy="33021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08AB7704-103A-4F86-9415-2B9EA83693B9}"/>
              </a:ext>
            </a:extLst>
          </p:cNvPr>
          <p:cNvSpPr/>
          <p:nvPr/>
        </p:nvSpPr>
        <p:spPr>
          <a:xfrm>
            <a:off x="3209190" y="3672782"/>
            <a:ext cx="439619" cy="407708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865A8-8A04-FB47-867A-B313287625B6}"/>
              </a:ext>
            </a:extLst>
          </p:cNvPr>
          <p:cNvSpPr txBox="1">
            <a:spLocks noChangeAspect="1"/>
          </p:cNvSpPr>
          <p:nvPr/>
        </p:nvSpPr>
        <p:spPr>
          <a:xfrm>
            <a:off x="3656134" y="4092522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D19D8-AB09-0E46-B891-FAF8BE3B5138}"/>
              </a:ext>
            </a:extLst>
          </p:cNvPr>
          <p:cNvSpPr txBox="1">
            <a:spLocks noChangeAspect="1"/>
          </p:cNvSpPr>
          <p:nvPr/>
        </p:nvSpPr>
        <p:spPr>
          <a:xfrm>
            <a:off x="3656134" y="5868996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37979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25041B3-F170-DC4C-9F76-C1DC8D35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55" y="2117172"/>
            <a:ext cx="6415890" cy="541682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A0EA25-B8D5-EC42-92D7-D6BBA5695B47}"/>
              </a:ext>
            </a:extLst>
          </p:cNvPr>
          <p:cNvSpPr/>
          <p:nvPr/>
        </p:nvSpPr>
        <p:spPr>
          <a:xfrm>
            <a:off x="206253" y="2135688"/>
            <a:ext cx="522293" cy="23588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43C2DC-3355-6B4B-BA3B-185387D5506D}"/>
              </a:ext>
            </a:extLst>
          </p:cNvPr>
          <p:cNvSpPr/>
          <p:nvPr/>
        </p:nvSpPr>
        <p:spPr>
          <a:xfrm>
            <a:off x="221055" y="7131754"/>
            <a:ext cx="6412779" cy="39580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B77CB-7DD3-FD47-B46C-9056FDF7C11B}"/>
              </a:ext>
            </a:extLst>
          </p:cNvPr>
          <p:cNvSpPr/>
          <p:nvPr/>
        </p:nvSpPr>
        <p:spPr>
          <a:xfrm>
            <a:off x="387765" y="2491046"/>
            <a:ext cx="6065073" cy="446731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NLU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시뮬레이션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3" y="1559704"/>
            <a:ext cx="6121400" cy="3391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발화문의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NLU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결과를 확인 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D57AE-DCE3-415E-B7E5-F483E93DB2D8}"/>
              </a:ext>
            </a:extLst>
          </p:cNvPr>
          <p:cNvSpPr txBox="1"/>
          <p:nvPr/>
        </p:nvSpPr>
        <p:spPr>
          <a:xfrm>
            <a:off x="744220" y="8158892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시뮬레이터 우측 상단의              버튼 클릭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NLU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상세 탭으로 전환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발화문에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대한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NLU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분석 결과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B1D0A6-E203-4DDF-8D72-0C85081E0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8EBE6-319B-4A0B-BCF1-AE518D816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7565" y="8197573"/>
            <a:ext cx="590550" cy="285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1272E1E-8A8B-1245-82BE-5831DD6B297E}"/>
              </a:ext>
            </a:extLst>
          </p:cNvPr>
          <p:cNvSpPr txBox="1">
            <a:spLocks noChangeAspect="1"/>
          </p:cNvSpPr>
          <p:nvPr/>
        </p:nvSpPr>
        <p:spPr>
          <a:xfrm>
            <a:off x="759174" y="2136383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8AB053-4B3C-0442-AB79-B0A5376DFFAF}"/>
              </a:ext>
            </a:extLst>
          </p:cNvPr>
          <p:cNvSpPr txBox="1">
            <a:spLocks noChangeAspect="1"/>
          </p:cNvSpPr>
          <p:nvPr/>
        </p:nvSpPr>
        <p:spPr>
          <a:xfrm>
            <a:off x="5962084" y="7230486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832AD-8621-144B-A822-1E17DDB0697C}"/>
              </a:ext>
            </a:extLst>
          </p:cNvPr>
          <p:cNvSpPr txBox="1">
            <a:spLocks noChangeAspect="1"/>
          </p:cNvSpPr>
          <p:nvPr/>
        </p:nvSpPr>
        <p:spPr>
          <a:xfrm>
            <a:off x="3536197" y="2239724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732262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358A7-5CA4-4C51-B456-BCE16BF26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튜토리얼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541D7D-82D5-4635-942A-A6CC8150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4DE44-622C-47A3-9C98-B99999393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406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3CBD0EE-D7F5-394B-ACDD-CBCAAB0F9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8" b="1"/>
          <a:stretch/>
        </p:blipFill>
        <p:spPr>
          <a:xfrm>
            <a:off x="2387605" y="2873084"/>
            <a:ext cx="2001600" cy="1928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416429" y="1180928"/>
            <a:ext cx="6121400" cy="3231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5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9.1 </a:t>
            </a:r>
            <a:r>
              <a:rPr lang="ko-KR" altLang="en-US" sz="15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미응답 사용자발화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2482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튜토리얼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FC9B61C-78AF-4C8D-9DE4-ACD1ECD0DBFB}"/>
              </a:ext>
            </a:extLst>
          </p:cNvPr>
          <p:cNvSpPr/>
          <p:nvPr/>
        </p:nvSpPr>
        <p:spPr>
          <a:xfrm>
            <a:off x="401336" y="8443133"/>
            <a:ext cx="6067693" cy="821385"/>
          </a:xfrm>
          <a:prstGeom prst="roundRect">
            <a:avLst>
              <a:gd name="adj" fmla="val 0"/>
            </a:avLst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874713">
              <a:spcBef>
                <a:spcPts val="600"/>
              </a:spcBef>
              <a:buClr>
                <a:srgbClr val="969696"/>
              </a:buClr>
              <a:buSzPct val="80000"/>
            </a:pPr>
            <a:endParaRPr lang="en-US" altLang="ko-KR" sz="1200">
              <a:latin typeface="KoPubDotum Medium" panose="00000600000000000000" pitchFamily="2" charset="-127"/>
              <a:ea typeface="KoPubDotum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BE0CA3-5B17-4BA4-93EF-46AA46623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139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8849B-BC80-4B46-91E7-8B19D16A4B2A}"/>
              </a:ext>
            </a:extLst>
          </p:cNvPr>
          <p:cNvSpPr txBox="1"/>
          <p:nvPr/>
        </p:nvSpPr>
        <p:spPr>
          <a:xfrm>
            <a:off x="655874" y="1640351"/>
            <a:ext cx="5666565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통계분석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응답률 통계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응답 유형을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미응답‘으로 선택 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미응답 처리된 사용자 발화를 확인할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사용자 발화에 따라 기존 인텐트에 단순 센텐스 추가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 생성 및 지식 구축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 수정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 수정 등의 과정을 거치게 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566EE0-A4C5-4B2D-9062-13A92B31E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31" y="5438275"/>
            <a:ext cx="4359503" cy="4417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C919E2-0DB8-4B82-A536-D6C093719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7" y="6414121"/>
            <a:ext cx="6725311" cy="26347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D7365-D0FA-42BC-85DC-67DAD6E431FB}"/>
              </a:ext>
            </a:extLst>
          </p:cNvPr>
          <p:cNvSpPr/>
          <p:nvPr/>
        </p:nvSpPr>
        <p:spPr>
          <a:xfrm>
            <a:off x="2307505" y="3926560"/>
            <a:ext cx="2149779" cy="441744"/>
          </a:xfrm>
          <a:prstGeom prst="rect">
            <a:avLst/>
          </a:prstGeom>
          <a:noFill/>
          <a:ln w="28575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AA6670-CF3E-4AE7-9A22-EEEF7CFEE0F8}"/>
              </a:ext>
            </a:extLst>
          </p:cNvPr>
          <p:cNvSpPr/>
          <p:nvPr/>
        </p:nvSpPr>
        <p:spPr>
          <a:xfrm>
            <a:off x="2601853" y="5443502"/>
            <a:ext cx="1573105" cy="43553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42C01F-6C25-4D28-89A0-8664C77EDBD3}"/>
              </a:ext>
            </a:extLst>
          </p:cNvPr>
          <p:cNvSpPr/>
          <p:nvPr/>
        </p:nvSpPr>
        <p:spPr>
          <a:xfrm>
            <a:off x="1533327" y="8471832"/>
            <a:ext cx="1443789" cy="63651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38D558-9D4A-4374-9163-739E7F2CDADA}"/>
              </a:ext>
            </a:extLst>
          </p:cNvPr>
          <p:cNvSpPr/>
          <p:nvPr/>
        </p:nvSpPr>
        <p:spPr>
          <a:xfrm>
            <a:off x="6191676" y="8459206"/>
            <a:ext cx="441757" cy="63774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FDD6CD1-63A5-4A38-803A-F5C71E196FC1}"/>
              </a:ext>
            </a:extLst>
          </p:cNvPr>
          <p:cNvCxnSpPr>
            <a:cxnSpLocks/>
          </p:cNvCxnSpPr>
          <p:nvPr/>
        </p:nvCxnSpPr>
        <p:spPr>
          <a:xfrm>
            <a:off x="3435182" y="4912172"/>
            <a:ext cx="0" cy="418789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8DCD33B-7860-4F36-A60D-040C0437E011}"/>
              </a:ext>
            </a:extLst>
          </p:cNvPr>
          <p:cNvCxnSpPr>
            <a:cxnSpLocks/>
          </p:cNvCxnSpPr>
          <p:nvPr/>
        </p:nvCxnSpPr>
        <p:spPr>
          <a:xfrm>
            <a:off x="3435182" y="5991478"/>
            <a:ext cx="0" cy="418789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구축 기본 개념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713F1E-3514-4F61-8D37-C49670025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9514B6-78A6-4039-AC83-9BF476FC9959}"/>
              </a:ext>
            </a:extLst>
          </p:cNvPr>
          <p:cNvSpPr/>
          <p:nvPr/>
        </p:nvSpPr>
        <p:spPr>
          <a:xfrm>
            <a:off x="380333" y="3539191"/>
            <a:ext cx="6072855" cy="3427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10940-329B-4B1E-B84A-BF44E20B0E21}"/>
              </a:ext>
            </a:extLst>
          </p:cNvPr>
          <p:cNvSpPr txBox="1"/>
          <p:nvPr/>
        </p:nvSpPr>
        <p:spPr>
          <a:xfrm>
            <a:off x="2694819" y="3371243"/>
            <a:ext cx="132956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&lt;</a:t>
            </a:r>
            <a:r>
              <a:rPr lang="ko-KR" altLang="en-US" sz="1200" b="1">
                <a:solidFill>
                  <a:srgbClr val="0070C0"/>
                </a:solidFill>
              </a:rPr>
              <a:t>센텐스의 확장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7C4F952-D3B8-49B1-8CEC-68937442D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3" y="4055678"/>
            <a:ext cx="6120914" cy="2737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EC046E-C31B-4FBB-82AE-EB9D71BA0D0A}"/>
              </a:ext>
            </a:extLst>
          </p:cNvPr>
          <p:cNvSpPr txBox="1"/>
          <p:nvPr/>
        </p:nvSpPr>
        <p:spPr>
          <a:xfrm>
            <a:off x="438151" y="1584566"/>
            <a:ext cx="6121400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3.1.2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센텐스</a:t>
            </a:r>
            <a:r>
              <a:rPr lang="en-US" altLang="ko-KR" sz="1200">
                <a:latin typeface="+mn-ea"/>
              </a:rPr>
              <a:t>(Sentence)</a:t>
            </a:r>
            <a:r>
              <a:rPr lang="ko-KR" altLang="en-US" sz="1200">
                <a:latin typeface="+mn-ea"/>
              </a:rPr>
              <a:t>란 대화의도에 맞춰 작성된 학습문장을 뜻하고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사용자의 의도를 인식하기 위해 사용된다</a:t>
            </a:r>
            <a:r>
              <a:rPr lang="en-US" altLang="ko-KR" sz="1200">
                <a:latin typeface="+mn-ea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주로 대표 센텐스에서 여러 갈래로 확장되며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축적되면 축적될수록 사용자 의도 파악이 쉬워진다</a:t>
            </a:r>
            <a:r>
              <a:rPr lang="en-US" altLang="ko-KR" sz="12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088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DC0E6A8A-3605-1748-B7D5-CC4BE6C0210C}"/>
              </a:ext>
            </a:extLst>
          </p:cNvPr>
          <p:cNvGrpSpPr/>
          <p:nvPr/>
        </p:nvGrpSpPr>
        <p:grpSpPr>
          <a:xfrm>
            <a:off x="-1" y="4035308"/>
            <a:ext cx="6858000" cy="2442864"/>
            <a:chOff x="-1" y="4035308"/>
            <a:chExt cx="6858000" cy="24428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0BD8CD7-CDAC-9C42-B621-6E673A46F4DD}"/>
                </a:ext>
              </a:extLst>
            </p:cNvPr>
            <p:cNvGrpSpPr/>
            <p:nvPr/>
          </p:nvGrpSpPr>
          <p:grpSpPr>
            <a:xfrm>
              <a:off x="-1" y="4035308"/>
              <a:ext cx="6858000" cy="2442864"/>
              <a:chOff x="-1" y="3807268"/>
              <a:chExt cx="6858000" cy="244286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33966F7-F9E1-DB4D-8407-169433595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" y="3807268"/>
                <a:ext cx="6858000" cy="124415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FA1F583-6C16-9E47-BA65-C30CE35BF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5929" y="4558864"/>
                <a:ext cx="2260081" cy="169126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6B56DDB-6799-9345-9490-4DB147306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414" y="4811736"/>
              <a:ext cx="1727200" cy="25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B076A18-6AF2-4543-94C3-9A8ED5DAC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923455"/>
            <a:ext cx="6858000" cy="541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416429" y="1180928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처리방법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9.2.1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대화의도에 맞는 인텐트가 있을 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2482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튜토리얼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FC9B61C-78AF-4C8D-9DE4-ACD1ECD0DBFB}"/>
              </a:ext>
            </a:extLst>
          </p:cNvPr>
          <p:cNvSpPr/>
          <p:nvPr/>
        </p:nvSpPr>
        <p:spPr>
          <a:xfrm>
            <a:off x="368301" y="8499212"/>
            <a:ext cx="6187407" cy="849527"/>
          </a:xfrm>
          <a:prstGeom prst="roundRect">
            <a:avLst>
              <a:gd name="adj" fmla="val 0"/>
            </a:avLst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874713">
              <a:spcBef>
                <a:spcPts val="600"/>
              </a:spcBef>
              <a:buClr>
                <a:srgbClr val="969696"/>
              </a:buClr>
              <a:buSzPct val="80000"/>
            </a:pPr>
            <a:endParaRPr lang="en-US" altLang="ko-KR" sz="1200">
              <a:latin typeface="KoPubDotum Medium" panose="00000600000000000000" pitchFamily="2" charset="-127"/>
              <a:ea typeface="KoPubDotum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BE0CA3-5B17-4BA4-93EF-46AA46623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140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8849B-BC80-4B46-91E7-8B19D16A4B2A}"/>
              </a:ext>
            </a:extLst>
          </p:cNvPr>
          <p:cNvSpPr txBox="1"/>
          <p:nvPr/>
        </p:nvSpPr>
        <p:spPr>
          <a:xfrm>
            <a:off x="613360" y="1923909"/>
            <a:ext cx="5655344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사용자발화에 맞는 대화 의도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즉 인텐트가 존재할 때는 미응답 통계 페이지에서 곧바로 사용자발화를 해당 인텐트에 등록할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853F2A92-4062-4B46-B7A3-C537A3035227}"/>
              </a:ext>
            </a:extLst>
          </p:cNvPr>
          <p:cNvSpPr/>
          <p:nvPr/>
        </p:nvSpPr>
        <p:spPr>
          <a:xfrm>
            <a:off x="3283721" y="3717433"/>
            <a:ext cx="290556" cy="39442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22AFFF1-AE63-4E08-914D-564D700A032B}"/>
              </a:ext>
            </a:extLst>
          </p:cNvPr>
          <p:cNvSpPr/>
          <p:nvPr/>
        </p:nvSpPr>
        <p:spPr>
          <a:xfrm>
            <a:off x="435051" y="6881716"/>
            <a:ext cx="5987897" cy="105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등록 말풍선 클릭 → ② 인텐트 검색 및 선택 → ③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CE534-01D3-44B5-B509-DE6760123CB5}"/>
              </a:ext>
            </a:extLst>
          </p:cNvPr>
          <p:cNvSpPr txBox="1"/>
          <p:nvPr/>
        </p:nvSpPr>
        <p:spPr>
          <a:xfrm>
            <a:off x="2453204" y="6743216"/>
            <a:ext cx="18855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&lt;</a:t>
            </a:r>
            <a:r>
              <a:rPr lang="ko-KR" altLang="en-US" sz="1200" b="1">
                <a:solidFill>
                  <a:srgbClr val="0070C0"/>
                </a:solidFill>
              </a:rPr>
              <a:t>사용자발화 등록 순서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AA6670-CF3E-4AE7-9A22-EEEF7CFEE0F8}"/>
              </a:ext>
            </a:extLst>
          </p:cNvPr>
          <p:cNvSpPr/>
          <p:nvPr/>
        </p:nvSpPr>
        <p:spPr>
          <a:xfrm>
            <a:off x="6513765" y="2952673"/>
            <a:ext cx="211022" cy="42820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8476571-475D-4730-BD23-66F9EDF5264F}"/>
              </a:ext>
            </a:extLst>
          </p:cNvPr>
          <p:cNvSpPr/>
          <p:nvPr/>
        </p:nvSpPr>
        <p:spPr>
          <a:xfrm>
            <a:off x="6046898" y="4783384"/>
            <a:ext cx="336884" cy="308448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5">
                    <a:lumMod val="75000"/>
                  </a:schemeClr>
                </a:solidFill>
                <a:prstDash val="dash"/>
              </a:ln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D7365-D0FA-42BC-85DC-67DAD6E431FB}"/>
              </a:ext>
            </a:extLst>
          </p:cNvPr>
          <p:cNvSpPr/>
          <p:nvPr/>
        </p:nvSpPr>
        <p:spPr>
          <a:xfrm>
            <a:off x="145929" y="4493732"/>
            <a:ext cx="2212735" cy="92362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912817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BE0CA3-5B17-4BA4-93EF-46AA46623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141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8849B-BC80-4B46-91E7-8B19D16A4B2A}"/>
              </a:ext>
            </a:extLst>
          </p:cNvPr>
          <p:cNvSpPr txBox="1"/>
          <p:nvPr/>
        </p:nvSpPr>
        <p:spPr>
          <a:xfrm>
            <a:off x="416429" y="2069056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사용자발화에 맞는 대화 의도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즉 인텐트가 존재하지 않을 때에는 인텐트를 생성해야 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유입빈도가 낮은 발화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정책 상 응답 제공이 필요 없다고 간주되는 사용자 발화에 대한 인텐트 생성 여부는 내부 서비스 운영 정책에 따른다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E846190-7EFF-4953-8F31-94F492E28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957177"/>
              </p:ext>
            </p:extLst>
          </p:nvPr>
        </p:nvGraphicFramePr>
        <p:xfrm>
          <a:off x="541421" y="4950139"/>
          <a:ext cx="5751096" cy="2445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789">
                  <a:extLst>
                    <a:ext uri="{9D8B030D-6E8A-4147-A177-3AD203B41FA5}">
                      <a16:colId xmlns:a16="http://schemas.microsoft.com/office/drawing/2014/main" val="1474502656"/>
                    </a:ext>
                  </a:extLst>
                </a:gridCol>
                <a:gridCol w="501175">
                  <a:extLst>
                    <a:ext uri="{9D8B030D-6E8A-4147-A177-3AD203B41FA5}">
                      <a16:colId xmlns:a16="http://schemas.microsoft.com/office/drawing/2014/main" val="709981449"/>
                    </a:ext>
                  </a:extLst>
                </a:gridCol>
                <a:gridCol w="504482">
                  <a:extLst>
                    <a:ext uri="{9D8B030D-6E8A-4147-A177-3AD203B41FA5}">
                      <a16:colId xmlns:a16="http://schemas.microsoft.com/office/drawing/2014/main" val="1818011302"/>
                    </a:ext>
                  </a:extLst>
                </a:gridCol>
                <a:gridCol w="1465880">
                  <a:extLst>
                    <a:ext uri="{9D8B030D-6E8A-4147-A177-3AD203B41FA5}">
                      <a16:colId xmlns:a16="http://schemas.microsoft.com/office/drawing/2014/main" val="3728048432"/>
                    </a:ext>
                  </a:extLst>
                </a:gridCol>
                <a:gridCol w="2771770">
                  <a:extLst>
                    <a:ext uri="{9D8B030D-6E8A-4147-A177-3AD203B41FA5}">
                      <a16:colId xmlns:a16="http://schemas.microsoft.com/office/drawing/2014/main" val="1821964063"/>
                    </a:ext>
                  </a:extLst>
                </a:gridCol>
              </a:tblGrid>
              <a:tr h="2664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대분류 </a:t>
                      </a:r>
                      <a:endParaRPr lang="ko-KR" altLang="en-US" sz="1050" b="1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중분류</a:t>
                      </a:r>
                      <a:endParaRPr lang="ko-KR" altLang="en-US" sz="1050" b="1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소분류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표준 질의</a:t>
                      </a:r>
                      <a:endParaRPr lang="ko-KR" altLang="en-US" sz="1050" b="1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응답</a:t>
                      </a:r>
                      <a:endParaRPr lang="en-US" altLang="ko-KR" sz="1050" b="1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80896"/>
                  </a:ext>
                </a:extLst>
              </a:tr>
              <a:tr h="203322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문의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endParaRPr lang="ko-KR" altLang="en-US" sz="105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  <a:endParaRPr lang="ko-KR" altLang="en-US" sz="105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커피 주문 대신 해줘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커피 주문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본사 카페 안내입니다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b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b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1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b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본관 지하 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층 구내식당 옆</a:t>
                      </a:r>
                      <a:b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b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1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이용 시간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b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• 08:00~18:00</a:t>
                      </a:r>
                      <a:b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b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1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메뉴 및 가격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b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100" b="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아메리카노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x-none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HOT 1,200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 </a:t>
                      </a:r>
                      <a:r>
                        <a:rPr lang="en" altLang="x-none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ICE 1,500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</a:t>
                      </a:r>
                      <a:endParaRPr lang="en-US" altLang="ko-KR" sz="11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카페라떼 </a:t>
                      </a:r>
                      <a:r>
                        <a:rPr lang="en" altLang="x-none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HOT 1,800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 </a:t>
                      </a:r>
                      <a:r>
                        <a:rPr lang="en" altLang="x-none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ICE 2,000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</a:t>
                      </a:r>
                      <a:endParaRPr lang="en-US" altLang="ko-KR" sz="11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100" b="0" i="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초코라떼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x-none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HOT 2,000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 </a:t>
                      </a:r>
                      <a:r>
                        <a:rPr lang="en" altLang="x-none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ICE 2,500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</a:t>
                      </a:r>
                      <a:endParaRPr lang="en-US" altLang="ko-KR" sz="11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샌드위치 </a:t>
                      </a:r>
                      <a:r>
                        <a:rPr lang="en-US" altLang="ko-KR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2,000</a:t>
                      </a:r>
                      <a:r>
                        <a:rPr lang="ko-KR" altLang="en-US" sz="11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</a:t>
                      </a:r>
                      <a:endParaRPr lang="en-US" altLang="ko-KR" sz="11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80758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F13DF8A-BEDA-4D80-8969-904DDB502BA6}"/>
              </a:ext>
            </a:extLst>
          </p:cNvPr>
          <p:cNvSpPr txBox="1"/>
          <p:nvPr/>
        </p:nvSpPr>
        <p:spPr>
          <a:xfrm>
            <a:off x="382849" y="3638607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시나리오 확정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단계에서는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분류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표준 질의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질의에 대한 응답 등을 확정해준다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74C5B-FD95-4E18-91A5-61AE0B9F9009}"/>
              </a:ext>
            </a:extLst>
          </p:cNvPr>
          <p:cNvSpPr txBox="1"/>
          <p:nvPr/>
        </p:nvSpPr>
        <p:spPr>
          <a:xfrm>
            <a:off x="258426" y="4475778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가상의 시나리오입니다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0B878D-9591-4816-8280-59AF5FF750F9}"/>
              </a:ext>
            </a:extLst>
          </p:cNvPr>
          <p:cNvSpPr txBox="1"/>
          <p:nvPr/>
        </p:nvSpPr>
        <p:spPr>
          <a:xfrm>
            <a:off x="368300" y="3307988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단순 답변 시나리오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4EA7D-A8F5-4B14-B629-5068BA19672A}"/>
              </a:ext>
            </a:extLst>
          </p:cNvPr>
          <p:cNvSpPr txBox="1"/>
          <p:nvPr/>
        </p:nvSpPr>
        <p:spPr>
          <a:xfrm>
            <a:off x="416429" y="1180928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처리방법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9.2.2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대화의도에 맞는 인텐트가 없을 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A3657-EC49-42B5-8722-C09134569488}"/>
              </a:ext>
            </a:extLst>
          </p:cNvPr>
          <p:cNvSpPr txBox="1"/>
          <p:nvPr/>
        </p:nvSpPr>
        <p:spPr>
          <a:xfrm>
            <a:off x="380333" y="72482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20014578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BE0CA3-5B17-4BA4-93EF-46AA46623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142</a:t>
            </a:fld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E846190-7EFF-4953-8F31-94F492E28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003129"/>
              </p:ext>
            </p:extLst>
          </p:nvPr>
        </p:nvGraphicFramePr>
        <p:xfrm>
          <a:off x="553453" y="3797158"/>
          <a:ext cx="5751093" cy="14710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1638">
                  <a:extLst>
                    <a:ext uri="{9D8B030D-6E8A-4147-A177-3AD203B41FA5}">
                      <a16:colId xmlns:a16="http://schemas.microsoft.com/office/drawing/2014/main" val="3728048432"/>
                    </a:ext>
                  </a:extLst>
                </a:gridCol>
                <a:gridCol w="3038546">
                  <a:extLst>
                    <a:ext uri="{9D8B030D-6E8A-4147-A177-3AD203B41FA5}">
                      <a16:colId xmlns:a16="http://schemas.microsoft.com/office/drawing/2014/main" val="1821964063"/>
                    </a:ext>
                  </a:extLst>
                </a:gridCol>
                <a:gridCol w="1090909">
                  <a:extLst>
                    <a:ext uri="{9D8B030D-6E8A-4147-A177-3AD203B41FA5}">
                      <a16:colId xmlns:a16="http://schemas.microsoft.com/office/drawing/2014/main" val="4139730443"/>
                    </a:ext>
                  </a:extLst>
                </a:gridCol>
              </a:tblGrid>
              <a:tr h="27296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1" i="0" u="none" strike="noStrike">
                          <a:solidFill>
                            <a:schemeClr val="tx1"/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인텐트명</a:t>
                      </a:r>
                      <a:endParaRPr lang="ko-KR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센텐스</a:t>
                      </a:r>
                      <a:endParaRPr lang="en-US" altLang="ko-KR" sz="1050" b="1" i="0" u="none" strike="noStrike" dirty="0">
                        <a:solidFill>
                          <a:schemeClr val="tx1"/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1" i="0" u="none" strike="noStrike">
                          <a:solidFill>
                            <a:schemeClr val="tx1"/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태깅설정</a:t>
                      </a:r>
                      <a:endParaRPr lang="en-US" altLang="ko-KR" sz="1050" b="1" i="0" u="none" strike="noStrike" dirty="0">
                        <a:solidFill>
                          <a:schemeClr val="tx1"/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80896"/>
                  </a:ext>
                </a:extLst>
              </a:tr>
              <a:tr h="2995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기타문의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커피 주문 대신 해줘</a:t>
                      </a:r>
                      <a:endParaRPr lang="en-US" altLang="ko-KR" sz="105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807581"/>
                  </a:ext>
                </a:extLst>
              </a:tr>
              <a:tr h="299520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기타문의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커피 주문하고 싶어</a:t>
                      </a:r>
                      <a:endParaRPr lang="en-US" altLang="ko-KR" sz="105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353"/>
                  </a:ext>
                </a:extLst>
              </a:tr>
              <a:tr h="299520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기타문의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커피 주문 문의</a:t>
                      </a:r>
                      <a:endParaRPr lang="en-US" altLang="ko-KR" sz="105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683732"/>
                  </a:ext>
                </a:extLst>
              </a:tr>
              <a:tr h="299520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기타문의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카페라떼 시켜줘</a:t>
                      </a:r>
                      <a:endParaRPr lang="en-US" altLang="ko-KR" sz="1050" b="0" i="0" u="none" strike="noStrike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2112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F13DF8A-BEDA-4D80-8969-904DDB502BA6}"/>
              </a:ext>
            </a:extLst>
          </p:cNvPr>
          <p:cNvSpPr txBox="1"/>
          <p:nvPr/>
        </p:nvSpPr>
        <p:spPr>
          <a:xfrm>
            <a:off x="382849" y="2175676"/>
            <a:ext cx="6121400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 구축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 확장 및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작성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단계에서는 표준 질의를 여러 가지 다양한 표현으로 확장하고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활용할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리스트를 작성한다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센텐스는 ①키워드로 이루어진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짧은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문장에서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문장으로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점차 확장하고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②단어의 순서를 바꿔서 확장하고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③다양한 표현을 사용하여 확장한다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109F1-68BE-4B7F-B5E5-28F1B1742181}"/>
              </a:ext>
            </a:extLst>
          </p:cNvPr>
          <p:cNvSpPr txBox="1"/>
          <p:nvPr/>
        </p:nvSpPr>
        <p:spPr>
          <a:xfrm>
            <a:off x="2467210" y="3518597"/>
            <a:ext cx="1779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센텐스</a:t>
            </a:r>
            <a:r>
              <a:rPr lang="en-US" altLang="ko-KR" sz="1100" dirty="0">
                <a:latin typeface="+mn-ea"/>
              </a:rPr>
              <a:t>xlsx : </a:t>
            </a:r>
            <a:r>
              <a:rPr lang="ko-KR" altLang="en-US" sz="1100" dirty="0">
                <a:latin typeface="+mn-ea"/>
              </a:rPr>
              <a:t>센텐스</a:t>
            </a:r>
            <a:r>
              <a:rPr lang="en-US" altLang="ko-KR" sz="1100" dirty="0">
                <a:latin typeface="+mn-ea"/>
              </a:rPr>
              <a:t> sheet</a:t>
            </a:r>
            <a:endParaRPr lang="ko-KR" altLang="en-US" sz="1100" dirty="0">
              <a:latin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D89613A-60C2-496B-9283-056E625E7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51188"/>
              </p:ext>
            </p:extLst>
          </p:nvPr>
        </p:nvGraphicFramePr>
        <p:xfrm>
          <a:off x="553453" y="5707626"/>
          <a:ext cx="5751094" cy="1378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0858">
                  <a:extLst>
                    <a:ext uri="{9D8B030D-6E8A-4147-A177-3AD203B41FA5}">
                      <a16:colId xmlns:a16="http://schemas.microsoft.com/office/drawing/2014/main" val="3728048432"/>
                    </a:ext>
                  </a:extLst>
                </a:gridCol>
                <a:gridCol w="1873275">
                  <a:extLst>
                    <a:ext uri="{9D8B030D-6E8A-4147-A177-3AD203B41FA5}">
                      <a16:colId xmlns:a16="http://schemas.microsoft.com/office/drawing/2014/main" val="1821964063"/>
                    </a:ext>
                  </a:extLst>
                </a:gridCol>
                <a:gridCol w="1196961">
                  <a:extLst>
                    <a:ext uri="{9D8B030D-6E8A-4147-A177-3AD203B41FA5}">
                      <a16:colId xmlns:a16="http://schemas.microsoft.com/office/drawing/2014/main" val="566083597"/>
                    </a:ext>
                  </a:extLst>
                </a:gridCol>
              </a:tblGrid>
              <a:tr h="25587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인텐트명</a:t>
                      </a:r>
                      <a:endParaRPr lang="ko-KR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1" i="0" u="none" strike="noStrike">
                          <a:solidFill>
                            <a:schemeClr val="tx1"/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연결엔티티</a:t>
                      </a:r>
                      <a:endParaRPr lang="en-US" altLang="ko-KR" sz="1050" b="1" i="0" u="none" strike="noStrike" dirty="0">
                        <a:solidFill>
                          <a:schemeClr val="tx1"/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파라미터</a:t>
                      </a:r>
                      <a:endParaRPr lang="en-US" altLang="ko-KR" sz="1050" b="1" i="0" u="none" strike="noStrike" dirty="0">
                        <a:solidFill>
                          <a:schemeClr val="tx1"/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80896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기타문의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807581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기타문의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353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기타문의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카페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683732"/>
                  </a:ext>
                </a:extLst>
              </a:tr>
              <a:tr h="280774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기타문의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문의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2112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05FFD3-0DAF-44D6-A929-C6B83A0E5FA2}"/>
              </a:ext>
            </a:extLst>
          </p:cNvPr>
          <p:cNvSpPr txBox="1"/>
          <p:nvPr/>
        </p:nvSpPr>
        <p:spPr>
          <a:xfrm>
            <a:off x="2396678" y="5461442"/>
            <a:ext cx="1920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센텐스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xlsx :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파라미터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sheet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AE7A2-9C1A-46CE-B966-06A25784E019}"/>
              </a:ext>
            </a:extLst>
          </p:cNvPr>
          <p:cNvSpPr txBox="1"/>
          <p:nvPr/>
        </p:nvSpPr>
        <p:spPr>
          <a:xfrm>
            <a:off x="2467210" y="7417875"/>
            <a:ext cx="1779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xlsx :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sheet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3D86D9C-2582-4DDC-B109-4ECD833B5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07529"/>
              </p:ext>
            </p:extLst>
          </p:nvPr>
        </p:nvGraphicFramePr>
        <p:xfrm>
          <a:off x="553452" y="7830448"/>
          <a:ext cx="5751093" cy="14710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907">
                  <a:extLst>
                    <a:ext uri="{9D8B030D-6E8A-4147-A177-3AD203B41FA5}">
                      <a16:colId xmlns:a16="http://schemas.microsoft.com/office/drawing/2014/main" val="3728048432"/>
                    </a:ext>
                  </a:extLst>
                </a:gridCol>
                <a:gridCol w="1084997">
                  <a:extLst>
                    <a:ext uri="{9D8B030D-6E8A-4147-A177-3AD203B41FA5}">
                      <a16:colId xmlns:a16="http://schemas.microsoft.com/office/drawing/2014/main" val="1821964063"/>
                    </a:ext>
                  </a:extLst>
                </a:gridCol>
                <a:gridCol w="3837189">
                  <a:extLst>
                    <a:ext uri="{9D8B030D-6E8A-4147-A177-3AD203B41FA5}">
                      <a16:colId xmlns:a16="http://schemas.microsoft.com/office/drawing/2014/main" val="566083597"/>
                    </a:ext>
                  </a:extLst>
                </a:gridCol>
              </a:tblGrid>
              <a:tr h="27296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1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엔티티</a:t>
                      </a:r>
                      <a:endParaRPr lang="ko-KR" altLang="en-US" sz="105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엔트리</a:t>
                      </a:r>
                      <a:endParaRPr lang="en-US" altLang="ko-KR" sz="105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Dotum Medium" panose="00000600000000000000" pitchFamily="2" charset="-127"/>
                          <a:ea typeface="KoPubDotum Medium" panose="00000600000000000000" pitchFamily="2" charset="-127"/>
                        </a:rPr>
                        <a:t>유의어</a:t>
                      </a:r>
                      <a:endParaRPr lang="en-US" altLang="ko-KR" sz="105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Dotum Medium" panose="00000600000000000000" pitchFamily="2" charset="-127"/>
                        <a:ea typeface="KoPubDotum Medium" panose="00000600000000000000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80896"/>
                  </a:ext>
                </a:extLst>
              </a:tr>
              <a:tr h="29952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endParaRPr lang="en-US" altLang="ko-KR" sz="105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807581"/>
                  </a:ext>
                </a:extLst>
              </a:tr>
              <a:tr h="299520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아메리카노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아이스아메리카노</a:t>
                      </a:r>
                      <a:r>
                        <a:rPr lang="en-US" altLang="ko-KR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아메리카노아이스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353"/>
                  </a:ext>
                </a:extLst>
              </a:tr>
              <a:tr h="299520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카페라떼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아이스카페라떼</a:t>
                      </a:r>
                      <a:r>
                        <a:rPr lang="en-US" altLang="ko-KR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카페라떼아이스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683732"/>
                  </a:ext>
                </a:extLst>
              </a:tr>
              <a:tr h="299520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커피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05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초코라떼</a:t>
                      </a:r>
                      <a:endParaRPr lang="en-US" altLang="ko-KR" sz="105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0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핫초코</a:t>
                      </a:r>
                      <a:r>
                        <a:rPr lang="en-US" altLang="ko-KR" sz="105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아이스초코</a:t>
                      </a:r>
                      <a:r>
                        <a:rPr lang="en-US" altLang="ko-KR" sz="105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초콜릿라떼</a:t>
                      </a:r>
                      <a:endParaRPr lang="en-US" altLang="ko-KR" sz="105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62112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2AA4291-9DEC-4735-A3D5-4E0B4A80F902}"/>
              </a:ext>
            </a:extLst>
          </p:cNvPr>
          <p:cNvSpPr txBox="1"/>
          <p:nvPr/>
        </p:nvSpPr>
        <p:spPr>
          <a:xfrm>
            <a:off x="380333" y="724827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튜토리얼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E79E14-B168-44BE-9AD6-0DBD4516E057}"/>
              </a:ext>
            </a:extLst>
          </p:cNvPr>
          <p:cNvSpPr txBox="1"/>
          <p:nvPr/>
        </p:nvSpPr>
        <p:spPr>
          <a:xfrm>
            <a:off x="450562" y="1860560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단순 답변 시나리오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7E1A79-47F5-4720-8E79-592BB0A7F70D}"/>
              </a:ext>
            </a:extLst>
          </p:cNvPr>
          <p:cNvSpPr txBox="1"/>
          <p:nvPr/>
        </p:nvSpPr>
        <p:spPr>
          <a:xfrm>
            <a:off x="416429" y="1180928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처리방법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9.2.2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대화의도에 맞는 인텐트가 없을 때</a:t>
            </a:r>
          </a:p>
        </p:txBody>
      </p:sp>
    </p:spTree>
    <p:extLst>
      <p:ext uri="{BB962C8B-B14F-4D97-AF65-F5344CB8AC3E}">
        <p14:creationId xmlns:p14="http://schemas.microsoft.com/office/powerpoint/2010/main" val="8813726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BE0CA3-5B17-4BA4-93EF-46AA46623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143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3DF8A-BEDA-4D80-8969-904DDB502BA6}"/>
              </a:ext>
            </a:extLst>
          </p:cNvPr>
          <p:cNvSpPr txBox="1"/>
          <p:nvPr/>
        </p:nvSpPr>
        <p:spPr>
          <a:xfrm>
            <a:off x="491136" y="2264576"/>
            <a:ext cx="6121400" cy="50425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 등록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응답메시지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단계에서는 구축한 지식을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Teana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탑재한다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탑재 방법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 구축과 관련된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항목의 내용은 아래의 페이지에서 확인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 가운데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응답메시지는 엑셀 파일로 탑재할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엔티티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en-US" altLang="ko-KR" sz="1200" b="1" dirty="0">
                <a:latin typeface="+mn-ea"/>
              </a:rPr>
              <a:t> p</a:t>
            </a:r>
            <a:r>
              <a:rPr lang="en-US" altLang="ko-KR" sz="1200" b="1">
                <a:latin typeface="+mn-ea"/>
              </a:rPr>
              <a:t>.42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인텐트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en-US" altLang="ko-KR" sz="1200" b="1" dirty="0">
                <a:latin typeface="+mn-ea"/>
              </a:rPr>
              <a:t> p</a:t>
            </a:r>
            <a:r>
              <a:rPr lang="en-US" altLang="ko-KR" sz="1200" b="1">
                <a:latin typeface="+mn-ea"/>
              </a:rPr>
              <a:t>.23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 - </a:t>
            </a:r>
            <a:r>
              <a:rPr lang="ko-KR" altLang="en-US" sz="1200" dirty="0" err="1">
                <a:latin typeface="+mn-ea"/>
              </a:rPr>
              <a:t>엔티티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태깅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en-US" altLang="ko-KR" sz="1200" b="1" dirty="0">
                <a:latin typeface="+mn-ea"/>
              </a:rPr>
              <a:t> p</a:t>
            </a:r>
            <a:r>
              <a:rPr lang="en-US" altLang="ko-KR" sz="1200" b="1">
                <a:latin typeface="+mn-ea"/>
              </a:rPr>
              <a:t>.29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센텐스 </a:t>
            </a:r>
            <a:r>
              <a:rPr lang="en-US" altLang="ko-KR" sz="1200" dirty="0">
                <a:latin typeface="+mn-ea"/>
              </a:rPr>
              <a:t>:</a:t>
            </a:r>
            <a:r>
              <a:rPr lang="en-US" altLang="ko-KR" sz="1200" b="1" dirty="0">
                <a:latin typeface="+mn-ea"/>
              </a:rPr>
              <a:t> p</a:t>
            </a:r>
            <a:r>
              <a:rPr lang="en-US" altLang="ko-KR" sz="1200" b="1">
                <a:latin typeface="+mn-ea"/>
              </a:rPr>
              <a:t>.28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챗플로우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altLang="ko-KR" sz="1200" b="1">
                <a:latin typeface="+mn-ea"/>
              </a:rPr>
              <a:t>p.40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응답메시지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altLang="ko-KR" sz="1200" b="1" dirty="0">
                <a:latin typeface="+mn-ea"/>
              </a:rPr>
              <a:t>p</a:t>
            </a:r>
            <a:r>
              <a:rPr lang="en-US" altLang="ko-KR" sz="1200" b="1">
                <a:latin typeface="+mn-ea"/>
              </a:rPr>
              <a:t>.35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지식일괄</a:t>
            </a:r>
            <a:r>
              <a:rPr lang="ko-KR" altLang="en-US" sz="1200" dirty="0">
                <a:latin typeface="+mn-ea"/>
              </a:rPr>
              <a:t> 업로드 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altLang="ko-KR" sz="1200" b="1" dirty="0">
                <a:latin typeface="+mn-ea"/>
              </a:rPr>
              <a:t>p.59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탑재 순서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→ ②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→ ③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태깅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지정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→ ④ 센텐스 → </a:t>
            </a:r>
            <a:b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⑤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→ ⑥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응답메시지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DEA96-2717-4010-805D-B0C33F49F991}"/>
              </a:ext>
            </a:extLst>
          </p:cNvPr>
          <p:cNvSpPr txBox="1"/>
          <p:nvPr/>
        </p:nvSpPr>
        <p:spPr>
          <a:xfrm>
            <a:off x="380333" y="72482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튜토리얼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2483E-4357-4B01-AD2D-D605A11E413E}"/>
              </a:ext>
            </a:extLst>
          </p:cNvPr>
          <p:cNvSpPr txBox="1"/>
          <p:nvPr/>
        </p:nvSpPr>
        <p:spPr>
          <a:xfrm>
            <a:off x="452525" y="1851126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단순 답변 시나리오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6318B-3884-4FC6-A703-A25E9C04F300}"/>
              </a:ext>
            </a:extLst>
          </p:cNvPr>
          <p:cNvSpPr txBox="1"/>
          <p:nvPr/>
        </p:nvSpPr>
        <p:spPr>
          <a:xfrm>
            <a:off x="416429" y="1180928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처리방법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9.2.2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대화의도에 맞는 인텐트가 없을 때</a:t>
            </a:r>
          </a:p>
        </p:txBody>
      </p:sp>
    </p:spTree>
    <p:extLst>
      <p:ext uri="{BB962C8B-B14F-4D97-AF65-F5344CB8AC3E}">
        <p14:creationId xmlns:p14="http://schemas.microsoft.com/office/powerpoint/2010/main" val="30417471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BE0CA3-5B17-4BA4-93EF-46AA46623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144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3DF8A-BEDA-4D80-8969-904DDB502BA6}"/>
              </a:ext>
            </a:extLst>
          </p:cNvPr>
          <p:cNvSpPr txBox="1"/>
          <p:nvPr/>
        </p:nvSpPr>
        <p:spPr>
          <a:xfrm>
            <a:off x="406912" y="2163088"/>
            <a:ext cx="6305843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시나리오는 기본적인 스텝은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 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단순 답변 시나리오와 같다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다만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필수값인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이에 대한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답변을 생성하는 데에 차이가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2CE5-D866-45B6-8AF3-1ECF32244300}"/>
              </a:ext>
            </a:extLst>
          </p:cNvPr>
          <p:cNvSpPr txBox="1"/>
          <p:nvPr/>
        </p:nvSpPr>
        <p:spPr>
          <a:xfrm>
            <a:off x="382849" y="3394433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파라미터로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단계에서는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필수값으로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받아야 하는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지식관리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43D64-F80C-4C9B-8556-347EEDAEC408}"/>
              </a:ext>
            </a:extLst>
          </p:cNvPr>
          <p:cNvSpPr txBox="1"/>
          <p:nvPr/>
        </p:nvSpPr>
        <p:spPr>
          <a:xfrm>
            <a:off x="382849" y="6989169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등록한다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지식관리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B4934-0BE0-4A6B-B085-2A170D377041}"/>
              </a:ext>
            </a:extLst>
          </p:cNvPr>
          <p:cNvSpPr txBox="1"/>
          <p:nvPr/>
        </p:nvSpPr>
        <p:spPr>
          <a:xfrm>
            <a:off x="380333" y="72482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튜토리얼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80791-C914-43F4-9111-6724095D31AF}"/>
              </a:ext>
            </a:extLst>
          </p:cNvPr>
          <p:cNvSpPr txBox="1"/>
          <p:nvPr/>
        </p:nvSpPr>
        <p:spPr>
          <a:xfrm>
            <a:off x="416429" y="1886005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시나리오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02FF79-5E13-440F-813F-76EA0A8261A0}"/>
              </a:ext>
            </a:extLst>
          </p:cNvPr>
          <p:cNvSpPr txBox="1"/>
          <p:nvPr/>
        </p:nvSpPr>
        <p:spPr>
          <a:xfrm>
            <a:off x="416429" y="1180928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처리방법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9.2.2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대화의도에 맞는 인텐트가 없을 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F41C5-E8AB-4148-9554-F9304A5A2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453" y="4247792"/>
            <a:ext cx="5751094" cy="25386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B189CC-8404-4DD9-A37E-ED334B4A1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453" y="7851195"/>
            <a:ext cx="5751094" cy="959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9662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8BFC3B-4B58-435C-A40B-E8BCB162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19" y="3519303"/>
            <a:ext cx="5754160" cy="1138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BE0CA3-5B17-4BA4-93EF-46AA46623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145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C2CE5-D866-45B6-8AF3-1ECF32244300}"/>
              </a:ext>
            </a:extLst>
          </p:cNvPr>
          <p:cNvSpPr txBox="1"/>
          <p:nvPr/>
        </p:nvSpPr>
        <p:spPr>
          <a:xfrm>
            <a:off x="562419" y="2296287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 변경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단계에서는 등록한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필수값으로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지정한다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필수여부 체크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43D64-F80C-4C9B-8556-347EEDAEC408}"/>
              </a:ext>
            </a:extLst>
          </p:cNvPr>
          <p:cNvSpPr txBox="1"/>
          <p:nvPr/>
        </p:nvSpPr>
        <p:spPr>
          <a:xfrm>
            <a:off x="562419" y="5589227"/>
            <a:ext cx="6121400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메시지 생성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등록한다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질의메시지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응답메시지 작성 및 설정 변경에 대한 설명은 </a:t>
            </a:r>
            <a:r>
              <a:rPr lang="en-US" altLang="ko-KR" sz="1200" b="1" dirty="0">
                <a:latin typeface="+mn-ea"/>
              </a:rPr>
              <a:t>p</a:t>
            </a:r>
            <a:r>
              <a:rPr lang="en-US" altLang="ko-KR" sz="1200" b="1">
                <a:latin typeface="+mn-ea"/>
              </a:rPr>
              <a:t>.35~36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버튼 타입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query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2144FF-7662-45E9-A62A-5E44487E6578}"/>
              </a:ext>
            </a:extLst>
          </p:cNvPr>
          <p:cNvSpPr/>
          <p:nvPr/>
        </p:nvSpPr>
        <p:spPr>
          <a:xfrm>
            <a:off x="4362586" y="3955158"/>
            <a:ext cx="288000" cy="252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2C109-6B06-48B4-9857-B11CFE5AB7AD}"/>
              </a:ext>
            </a:extLst>
          </p:cNvPr>
          <p:cNvSpPr txBox="1"/>
          <p:nvPr/>
        </p:nvSpPr>
        <p:spPr>
          <a:xfrm>
            <a:off x="380333" y="724828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튜토리얼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BA050-F28D-470E-89C9-6CC8B430858A}"/>
              </a:ext>
            </a:extLst>
          </p:cNvPr>
          <p:cNvSpPr txBox="1"/>
          <p:nvPr/>
        </p:nvSpPr>
        <p:spPr>
          <a:xfrm>
            <a:off x="416429" y="1889818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시나리오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1BC34-5866-43E6-AE1E-F15FFB2A883D}"/>
              </a:ext>
            </a:extLst>
          </p:cNvPr>
          <p:cNvSpPr txBox="1"/>
          <p:nvPr/>
        </p:nvSpPr>
        <p:spPr>
          <a:xfrm>
            <a:off x="416429" y="1180928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처리방법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9.2.2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대화의도에 맞는 인텐트가 없을 때</a:t>
            </a:r>
          </a:p>
        </p:txBody>
      </p:sp>
    </p:spTree>
    <p:extLst>
      <p:ext uri="{BB962C8B-B14F-4D97-AF65-F5344CB8AC3E}">
        <p14:creationId xmlns:p14="http://schemas.microsoft.com/office/powerpoint/2010/main" val="34139164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9E1E0BF-B6CD-D74A-ABB9-A9240D581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9" y="3797268"/>
            <a:ext cx="2649249" cy="153772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3BEA75-65FC-DB4B-A83B-6B41E59C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6" y="7108999"/>
            <a:ext cx="847597" cy="1192549"/>
          </a:xfrm>
          <a:prstGeom prst="rect">
            <a:avLst/>
          </a:prstGeom>
          <a:ln>
            <a:solidFill>
              <a:srgbClr val="7EAEE5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BB536-69FB-3547-BEEC-30B90F761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258" y="3797268"/>
            <a:ext cx="2140688" cy="127975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BE0CA3-5B17-4BA4-93EF-46AA46623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146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C4F3E-B899-4420-B497-AF91F7A5E7CA}"/>
              </a:ext>
            </a:extLst>
          </p:cNvPr>
          <p:cNvSpPr txBox="1"/>
          <p:nvPr/>
        </p:nvSpPr>
        <p:spPr>
          <a:xfrm>
            <a:off x="554916" y="2150417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단계에서는 재질의 분기 시나리오를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반영한다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대화관리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하단의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바로가기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6A0B9D-EA0D-4BC6-B89E-6CD7729F6FE8}"/>
              </a:ext>
            </a:extLst>
          </p:cNvPr>
          <p:cNvSpPr txBox="1"/>
          <p:nvPr/>
        </p:nvSpPr>
        <p:spPr>
          <a:xfrm>
            <a:off x="380333" y="72482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튜토리얼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FEDFD8-8D10-4FBC-AF50-C0151808AD32}"/>
              </a:ext>
            </a:extLst>
          </p:cNvPr>
          <p:cNvSpPr txBox="1"/>
          <p:nvPr/>
        </p:nvSpPr>
        <p:spPr>
          <a:xfrm>
            <a:off x="475088" y="3301785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조건문 노드 추가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08F2907-A0E1-4FFB-A7D3-D14839D27310}"/>
              </a:ext>
            </a:extLst>
          </p:cNvPr>
          <p:cNvSpPr/>
          <p:nvPr/>
        </p:nvSpPr>
        <p:spPr>
          <a:xfrm>
            <a:off x="2410421" y="4197294"/>
            <a:ext cx="250870" cy="250471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CBD85C4-DE11-4B3B-859E-CA537AEF5B02}"/>
              </a:ext>
            </a:extLst>
          </p:cNvPr>
          <p:cNvSpPr/>
          <p:nvPr/>
        </p:nvSpPr>
        <p:spPr>
          <a:xfrm>
            <a:off x="4265874" y="4361754"/>
            <a:ext cx="1923556" cy="30121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6FF40AC2-2364-4F72-8FA4-1536A3BB614E}"/>
              </a:ext>
            </a:extLst>
          </p:cNvPr>
          <p:cNvSpPr/>
          <p:nvPr/>
        </p:nvSpPr>
        <p:spPr>
          <a:xfrm rot="16200000">
            <a:off x="3538923" y="4374492"/>
            <a:ext cx="333616" cy="385008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24ED16-91E2-4614-AD7E-25A5EC15B728}"/>
              </a:ext>
            </a:extLst>
          </p:cNvPr>
          <p:cNvSpPr txBox="1"/>
          <p:nvPr/>
        </p:nvSpPr>
        <p:spPr>
          <a:xfrm>
            <a:off x="475088" y="5962075"/>
            <a:ext cx="6121400" cy="101457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75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등록된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 각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엔트리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입력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75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엔트리명과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동일하지 않을 경우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해당 조건의 응답 메시지가 출력되지 않음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75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F15EC0F-7ED7-4EB7-BB35-25AAB33D8F0C}"/>
              </a:ext>
            </a:extLst>
          </p:cNvPr>
          <p:cNvSpPr/>
          <p:nvPr/>
        </p:nvSpPr>
        <p:spPr>
          <a:xfrm>
            <a:off x="812338" y="7157810"/>
            <a:ext cx="390819" cy="373250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1BEB4F-824C-5D43-917C-255D80833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815" y="7109000"/>
            <a:ext cx="4361852" cy="1100106"/>
          </a:xfrm>
          <a:prstGeom prst="rect">
            <a:avLst/>
          </a:prstGeom>
          <a:ln>
            <a:solidFill>
              <a:srgbClr val="7EAEE5"/>
            </a:solidFill>
          </a:ln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1CD6503-DDA6-4B7B-BF87-FC20C944CE6C}"/>
              </a:ext>
            </a:extLst>
          </p:cNvPr>
          <p:cNvSpPr/>
          <p:nvPr/>
        </p:nvSpPr>
        <p:spPr>
          <a:xfrm rot="16200000">
            <a:off x="1546679" y="7524497"/>
            <a:ext cx="333616" cy="27717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F8D33C-27BF-4D1C-B76D-5F2FF2C56F02}"/>
              </a:ext>
            </a:extLst>
          </p:cNvPr>
          <p:cNvSpPr txBox="1"/>
          <p:nvPr/>
        </p:nvSpPr>
        <p:spPr>
          <a:xfrm>
            <a:off x="416429" y="1180928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처리방법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9.2.2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대화의도에 맞는 인텐트가 없을 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0A9A60-0D19-4106-9D5E-9BD729C8B598}"/>
              </a:ext>
            </a:extLst>
          </p:cNvPr>
          <p:cNvSpPr txBox="1"/>
          <p:nvPr/>
        </p:nvSpPr>
        <p:spPr>
          <a:xfrm>
            <a:off x="416429" y="1889818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시나리오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476548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3B8281C-6B8A-8343-9799-9B42F6FE3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742" y="3532855"/>
            <a:ext cx="2396507" cy="1432694"/>
          </a:xfrm>
          <a:prstGeom prst="rect">
            <a:avLst/>
          </a:prstGeom>
          <a:ln>
            <a:solidFill>
              <a:srgbClr val="7EAEE5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F7B47B-1643-294F-B4BD-DEF63A00F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7" y="3541362"/>
            <a:ext cx="2396507" cy="13894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BE0CA3-5B17-4BA4-93EF-46AA46623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147</a:t>
            </a:fld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6A0B9D-EA0D-4BC6-B89E-6CD7729F6FE8}"/>
              </a:ext>
            </a:extLst>
          </p:cNvPr>
          <p:cNvSpPr txBox="1"/>
          <p:nvPr/>
        </p:nvSpPr>
        <p:spPr>
          <a:xfrm>
            <a:off x="380333" y="72482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튜토리얼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FEDFD8-8D10-4FBC-AF50-C0151808AD32}"/>
              </a:ext>
            </a:extLst>
          </p:cNvPr>
          <p:cNvSpPr txBox="1"/>
          <p:nvPr/>
        </p:nvSpPr>
        <p:spPr>
          <a:xfrm>
            <a:off x="380333" y="2925279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조건문 노드 추가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끼워넣기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24ED16-91E2-4614-AD7E-25A5EC15B728}"/>
              </a:ext>
            </a:extLst>
          </p:cNvPr>
          <p:cNvSpPr txBox="1"/>
          <p:nvPr/>
        </p:nvSpPr>
        <p:spPr>
          <a:xfrm>
            <a:off x="380333" y="6043422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 조건문 설정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94DF458-94B4-4F15-A354-89D248F9D6C8}"/>
              </a:ext>
            </a:extLst>
          </p:cNvPr>
          <p:cNvSpPr/>
          <p:nvPr/>
        </p:nvSpPr>
        <p:spPr>
          <a:xfrm>
            <a:off x="2247674" y="3902585"/>
            <a:ext cx="245809" cy="238049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478FE1-4D7E-4C5F-8671-576F5E099597}"/>
              </a:ext>
            </a:extLst>
          </p:cNvPr>
          <p:cNvSpPr/>
          <p:nvPr/>
        </p:nvSpPr>
        <p:spPr>
          <a:xfrm>
            <a:off x="4036813" y="4188290"/>
            <a:ext cx="2123747" cy="30468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89DED9-E87E-FE48-8D38-3F5D16D4D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04" y="6416249"/>
            <a:ext cx="847597" cy="11386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2617642-2E5F-F44A-87E1-958740BC289E}"/>
              </a:ext>
            </a:extLst>
          </p:cNvPr>
          <p:cNvSpPr/>
          <p:nvPr/>
        </p:nvSpPr>
        <p:spPr>
          <a:xfrm>
            <a:off x="826141" y="6471152"/>
            <a:ext cx="377017" cy="350754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DE9D10-641D-6141-BD99-E85FCF217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600" y="6377039"/>
            <a:ext cx="4317649" cy="11386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4658C9A-6230-45E5-AFD4-56D15F7EADAE}"/>
              </a:ext>
            </a:extLst>
          </p:cNvPr>
          <p:cNvSpPr/>
          <p:nvPr/>
        </p:nvSpPr>
        <p:spPr>
          <a:xfrm rot="16200000">
            <a:off x="3336541" y="4110615"/>
            <a:ext cx="333616" cy="27717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B991A02D-F30A-4A22-9C9B-80E0B9992195}"/>
              </a:ext>
            </a:extLst>
          </p:cNvPr>
          <p:cNvSpPr/>
          <p:nvPr/>
        </p:nvSpPr>
        <p:spPr>
          <a:xfrm rot="16200000">
            <a:off x="1551668" y="6777684"/>
            <a:ext cx="333616" cy="27717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F805E6-830D-41D7-892F-012BC7226EBB}"/>
              </a:ext>
            </a:extLst>
          </p:cNvPr>
          <p:cNvSpPr txBox="1"/>
          <p:nvPr/>
        </p:nvSpPr>
        <p:spPr>
          <a:xfrm>
            <a:off x="416429" y="1180928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처리방법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9.2.2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대화의도에 맞는 인텐트가 없을 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4FF9FC-6740-47AD-ABE1-F4A415EA7177}"/>
              </a:ext>
            </a:extLst>
          </p:cNvPr>
          <p:cNvSpPr txBox="1"/>
          <p:nvPr/>
        </p:nvSpPr>
        <p:spPr>
          <a:xfrm>
            <a:off x="416429" y="1889818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시나리오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5EF935-5687-4BF7-8EE3-9C898B6E0850}"/>
              </a:ext>
            </a:extLst>
          </p:cNvPr>
          <p:cNvSpPr txBox="1"/>
          <p:nvPr/>
        </p:nvSpPr>
        <p:spPr>
          <a:xfrm>
            <a:off x="554916" y="2150417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</a:t>
            </a:r>
            <a:r>
              <a:rPr lang="ko-KR" altLang="en-US" sz="12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89365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53175AE-4902-5743-A28C-112DB97B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70" y="7123106"/>
            <a:ext cx="5687270" cy="157048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426381-A402-7A45-B626-9F7E04D34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78" y="5123004"/>
            <a:ext cx="2218363" cy="11147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B813589-CEC0-3542-A565-37D06B7F2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551" y="3509323"/>
            <a:ext cx="2140689" cy="127975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5D11E0-EFFD-9143-B9E3-D8ADDBED5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69" y="3533210"/>
            <a:ext cx="2580746" cy="92582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BE0CA3-5B17-4BA4-93EF-46AA46623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148</a:t>
            </a:fld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F82853-0AA5-41EA-8056-8B32EDCF0F03}"/>
              </a:ext>
            </a:extLst>
          </p:cNvPr>
          <p:cNvSpPr/>
          <p:nvPr/>
        </p:nvSpPr>
        <p:spPr>
          <a:xfrm>
            <a:off x="757989" y="8112127"/>
            <a:ext cx="5421418" cy="32201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8A8958-E66C-4115-8E59-1CA41DB8F6B1}"/>
              </a:ext>
            </a:extLst>
          </p:cNvPr>
          <p:cNvSpPr txBox="1"/>
          <p:nvPr/>
        </p:nvSpPr>
        <p:spPr>
          <a:xfrm>
            <a:off x="380333" y="72482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튜토리얼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E90A76-614B-4F9C-A8F1-622D6EF1E8A0}"/>
              </a:ext>
            </a:extLst>
          </p:cNvPr>
          <p:cNvSpPr txBox="1"/>
          <p:nvPr/>
        </p:nvSpPr>
        <p:spPr>
          <a:xfrm>
            <a:off x="422564" y="2705787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⑤ 응답 메시지 추가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5FB73A1-B614-44DF-B2F0-03BEA47C0851}"/>
              </a:ext>
            </a:extLst>
          </p:cNvPr>
          <p:cNvSpPr/>
          <p:nvPr/>
        </p:nvSpPr>
        <p:spPr>
          <a:xfrm>
            <a:off x="4230386" y="4058523"/>
            <a:ext cx="1949021" cy="30970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7713D12-0A79-4DCE-9F85-DA1A49A3F935}"/>
              </a:ext>
            </a:extLst>
          </p:cNvPr>
          <p:cNvSpPr/>
          <p:nvPr/>
        </p:nvSpPr>
        <p:spPr>
          <a:xfrm>
            <a:off x="4140944" y="5077352"/>
            <a:ext cx="406993" cy="446530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5157EF-CB7E-44E9-8DE8-F29742531F92}"/>
              </a:ext>
            </a:extLst>
          </p:cNvPr>
          <p:cNvSpPr/>
          <p:nvPr/>
        </p:nvSpPr>
        <p:spPr>
          <a:xfrm>
            <a:off x="2114913" y="3703370"/>
            <a:ext cx="387662" cy="384325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9D68608F-FA89-4B10-BE46-853C64AE6804}"/>
              </a:ext>
            </a:extLst>
          </p:cNvPr>
          <p:cNvSpPr/>
          <p:nvPr/>
        </p:nvSpPr>
        <p:spPr>
          <a:xfrm rot="2763246">
            <a:off x="4805971" y="4982042"/>
            <a:ext cx="287504" cy="397298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8674149-091F-4686-960B-A9BCCD963CDC}"/>
              </a:ext>
            </a:extLst>
          </p:cNvPr>
          <p:cNvSpPr/>
          <p:nvPr/>
        </p:nvSpPr>
        <p:spPr>
          <a:xfrm rot="16200000">
            <a:off x="3490199" y="3801335"/>
            <a:ext cx="336981" cy="33471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1B26A195-D657-46BD-944F-323E939340BA}"/>
              </a:ext>
            </a:extLst>
          </p:cNvPr>
          <p:cNvSpPr/>
          <p:nvPr/>
        </p:nvSpPr>
        <p:spPr>
          <a:xfrm>
            <a:off x="3237537" y="6584607"/>
            <a:ext cx="406992" cy="386273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D44CFD-7299-4DA4-A404-B3B00281CFCA}"/>
              </a:ext>
            </a:extLst>
          </p:cNvPr>
          <p:cNvSpPr txBox="1"/>
          <p:nvPr/>
        </p:nvSpPr>
        <p:spPr>
          <a:xfrm>
            <a:off x="416429" y="1180928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처리방법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9.2.2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대화의도에 맞는 인텐트가 없을 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ADB2B-DD70-4C0A-8448-14D1EF9E4686}"/>
              </a:ext>
            </a:extLst>
          </p:cNvPr>
          <p:cNvSpPr txBox="1"/>
          <p:nvPr/>
        </p:nvSpPr>
        <p:spPr>
          <a:xfrm>
            <a:off x="416429" y="1889818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시나리오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A8171F-B04A-4990-A8F9-6A81744338B8}"/>
              </a:ext>
            </a:extLst>
          </p:cNvPr>
          <p:cNvSpPr txBox="1"/>
          <p:nvPr/>
        </p:nvSpPr>
        <p:spPr>
          <a:xfrm>
            <a:off x="554916" y="2150417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</a:t>
            </a:r>
            <a:r>
              <a:rPr lang="ko-KR" altLang="en-US" sz="12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5181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020C28FD-7004-42D5-8907-2401F0437F20}"/>
              </a:ext>
            </a:extLst>
          </p:cNvPr>
          <p:cNvGrpSpPr/>
          <p:nvPr/>
        </p:nvGrpSpPr>
        <p:grpSpPr>
          <a:xfrm>
            <a:off x="2664210" y="7376690"/>
            <a:ext cx="3919471" cy="1076098"/>
            <a:chOff x="2664210" y="7376690"/>
            <a:chExt cx="3919471" cy="10760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97AA88-26BB-4B89-8CF2-0A93073BEBB1}"/>
                </a:ext>
              </a:extLst>
            </p:cNvPr>
            <p:cNvSpPr txBox="1"/>
            <p:nvPr/>
          </p:nvSpPr>
          <p:spPr>
            <a:xfrm>
              <a:off x="5182230" y="7656771"/>
              <a:ext cx="1186543" cy="240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031.8023.5483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3582014-A7CE-44C7-ABAA-13EB15A05FF7}"/>
                </a:ext>
              </a:extLst>
            </p:cNvPr>
            <p:cNvGrpSpPr/>
            <p:nvPr/>
          </p:nvGrpSpPr>
          <p:grpSpPr>
            <a:xfrm>
              <a:off x="6355304" y="7934234"/>
              <a:ext cx="228377" cy="228377"/>
              <a:chOff x="9363792" y="5265227"/>
              <a:chExt cx="191720" cy="19172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736FB6B-45E8-491B-8E3F-DD25CEDA9A11}"/>
                  </a:ext>
                </a:extLst>
              </p:cNvPr>
              <p:cNvSpPr/>
              <p:nvPr/>
            </p:nvSpPr>
            <p:spPr>
              <a:xfrm>
                <a:off x="9363792" y="5265227"/>
                <a:ext cx="191720" cy="191720"/>
              </a:xfrm>
              <a:prstGeom prst="ellipse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400" latinLnBrk="1"/>
                <a:endParaRPr lang="ko-KR" altLang="en-US" sz="11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E057809-E0EF-4472-8845-899B9BB85E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407002" y="5314287"/>
                <a:ext cx="105300" cy="93600"/>
              </a:xfrm>
              <a:custGeom>
                <a:avLst/>
                <a:gdLst>
                  <a:gd name="T0" fmla="*/ 435 w 514"/>
                  <a:gd name="T1" fmla="*/ 127 h 460"/>
                  <a:gd name="T2" fmla="*/ 78 w 514"/>
                  <a:gd name="T3" fmla="*/ 127 h 460"/>
                  <a:gd name="T4" fmla="*/ 0 w 514"/>
                  <a:gd name="T5" fmla="*/ 205 h 460"/>
                  <a:gd name="T6" fmla="*/ 0 w 514"/>
                  <a:gd name="T7" fmla="*/ 356 h 460"/>
                  <a:gd name="T8" fmla="*/ 103 w 514"/>
                  <a:gd name="T9" fmla="*/ 356 h 460"/>
                  <a:gd name="T10" fmla="*/ 103 w 514"/>
                  <a:gd name="T11" fmla="*/ 459 h 460"/>
                  <a:gd name="T12" fmla="*/ 411 w 514"/>
                  <a:gd name="T13" fmla="*/ 459 h 460"/>
                  <a:gd name="T14" fmla="*/ 411 w 514"/>
                  <a:gd name="T15" fmla="*/ 356 h 460"/>
                  <a:gd name="T16" fmla="*/ 513 w 514"/>
                  <a:gd name="T17" fmla="*/ 356 h 460"/>
                  <a:gd name="T18" fmla="*/ 513 w 514"/>
                  <a:gd name="T19" fmla="*/ 205 h 460"/>
                  <a:gd name="T20" fmla="*/ 435 w 514"/>
                  <a:gd name="T21" fmla="*/ 127 h 460"/>
                  <a:gd name="T22" fmla="*/ 362 w 514"/>
                  <a:gd name="T23" fmla="*/ 405 h 460"/>
                  <a:gd name="T24" fmla="*/ 157 w 514"/>
                  <a:gd name="T25" fmla="*/ 405 h 460"/>
                  <a:gd name="T26" fmla="*/ 157 w 514"/>
                  <a:gd name="T27" fmla="*/ 278 h 460"/>
                  <a:gd name="T28" fmla="*/ 362 w 514"/>
                  <a:gd name="T29" fmla="*/ 278 h 460"/>
                  <a:gd name="T30" fmla="*/ 362 w 514"/>
                  <a:gd name="T31" fmla="*/ 405 h 460"/>
                  <a:gd name="T32" fmla="*/ 435 w 514"/>
                  <a:gd name="T33" fmla="*/ 229 h 460"/>
                  <a:gd name="T34" fmla="*/ 411 w 514"/>
                  <a:gd name="T35" fmla="*/ 205 h 460"/>
                  <a:gd name="T36" fmla="*/ 435 w 514"/>
                  <a:gd name="T37" fmla="*/ 176 h 460"/>
                  <a:gd name="T38" fmla="*/ 464 w 514"/>
                  <a:gd name="T39" fmla="*/ 205 h 460"/>
                  <a:gd name="T40" fmla="*/ 435 w 514"/>
                  <a:gd name="T41" fmla="*/ 229 h 460"/>
                  <a:gd name="T42" fmla="*/ 411 w 514"/>
                  <a:gd name="T43" fmla="*/ 0 h 460"/>
                  <a:gd name="T44" fmla="*/ 103 w 514"/>
                  <a:gd name="T45" fmla="*/ 0 h 460"/>
                  <a:gd name="T46" fmla="*/ 103 w 514"/>
                  <a:gd name="T47" fmla="*/ 102 h 460"/>
                  <a:gd name="T48" fmla="*/ 411 w 514"/>
                  <a:gd name="T49" fmla="*/ 102 h 460"/>
                  <a:gd name="T50" fmla="*/ 411 w 514"/>
                  <a:gd name="T51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4" h="460">
                    <a:moveTo>
                      <a:pt x="435" y="127"/>
                    </a:moveTo>
                    <a:lnTo>
                      <a:pt x="78" y="127"/>
                    </a:lnTo>
                    <a:cubicBezTo>
                      <a:pt x="34" y="127"/>
                      <a:pt x="0" y="161"/>
                      <a:pt x="0" y="205"/>
                    </a:cubicBezTo>
                    <a:lnTo>
                      <a:pt x="0" y="356"/>
                    </a:lnTo>
                    <a:lnTo>
                      <a:pt x="103" y="356"/>
                    </a:lnTo>
                    <a:lnTo>
                      <a:pt x="103" y="459"/>
                    </a:lnTo>
                    <a:lnTo>
                      <a:pt x="411" y="459"/>
                    </a:lnTo>
                    <a:lnTo>
                      <a:pt x="411" y="356"/>
                    </a:lnTo>
                    <a:lnTo>
                      <a:pt x="513" y="356"/>
                    </a:lnTo>
                    <a:lnTo>
                      <a:pt x="513" y="205"/>
                    </a:lnTo>
                    <a:cubicBezTo>
                      <a:pt x="513" y="161"/>
                      <a:pt x="479" y="127"/>
                      <a:pt x="435" y="127"/>
                    </a:cubicBezTo>
                    <a:close/>
                    <a:moveTo>
                      <a:pt x="362" y="405"/>
                    </a:moveTo>
                    <a:lnTo>
                      <a:pt x="157" y="405"/>
                    </a:lnTo>
                    <a:lnTo>
                      <a:pt x="157" y="278"/>
                    </a:lnTo>
                    <a:lnTo>
                      <a:pt x="362" y="278"/>
                    </a:lnTo>
                    <a:lnTo>
                      <a:pt x="362" y="405"/>
                    </a:lnTo>
                    <a:close/>
                    <a:moveTo>
                      <a:pt x="435" y="229"/>
                    </a:moveTo>
                    <a:cubicBezTo>
                      <a:pt x="420" y="229"/>
                      <a:pt x="411" y="222"/>
                      <a:pt x="411" y="205"/>
                    </a:cubicBezTo>
                    <a:cubicBezTo>
                      <a:pt x="411" y="188"/>
                      <a:pt x="418" y="176"/>
                      <a:pt x="435" y="176"/>
                    </a:cubicBezTo>
                    <a:cubicBezTo>
                      <a:pt x="452" y="176"/>
                      <a:pt x="464" y="188"/>
                      <a:pt x="464" y="205"/>
                    </a:cubicBezTo>
                    <a:cubicBezTo>
                      <a:pt x="464" y="222"/>
                      <a:pt x="455" y="229"/>
                      <a:pt x="435" y="229"/>
                    </a:cubicBezTo>
                    <a:close/>
                    <a:moveTo>
                      <a:pt x="411" y="0"/>
                    </a:moveTo>
                    <a:lnTo>
                      <a:pt x="103" y="0"/>
                    </a:lnTo>
                    <a:lnTo>
                      <a:pt x="103" y="102"/>
                    </a:lnTo>
                    <a:lnTo>
                      <a:pt x="411" y="102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400" latinLnBrk="1"/>
                <a:endParaRPr lang="en-US" sz="11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C7F8CD8-7C72-4655-A67E-9D790C077C55}"/>
                </a:ext>
              </a:extLst>
            </p:cNvPr>
            <p:cNvGrpSpPr/>
            <p:nvPr/>
          </p:nvGrpSpPr>
          <p:grpSpPr>
            <a:xfrm>
              <a:off x="6355304" y="7376690"/>
              <a:ext cx="228377" cy="228377"/>
              <a:chOff x="9363792" y="4797175"/>
              <a:chExt cx="191720" cy="19172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39041AB-3304-4812-8312-CDE11E110A55}"/>
                  </a:ext>
                </a:extLst>
              </p:cNvPr>
              <p:cNvSpPr/>
              <p:nvPr/>
            </p:nvSpPr>
            <p:spPr>
              <a:xfrm>
                <a:off x="9363792" y="4797175"/>
                <a:ext cx="191720" cy="191720"/>
              </a:xfrm>
              <a:prstGeom prst="ellipse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983066C8-91C4-42DE-8281-4BB6BEDFCE2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397962" y="4840835"/>
                <a:ext cx="123381" cy="104400"/>
              </a:xfrm>
              <a:custGeom>
                <a:avLst/>
                <a:gdLst>
                  <a:gd name="T0" fmla="*/ 205 w 514"/>
                  <a:gd name="T1" fmla="*/ 435 h 436"/>
                  <a:gd name="T2" fmla="*/ 205 w 514"/>
                  <a:gd name="T3" fmla="*/ 279 h 436"/>
                  <a:gd name="T4" fmla="*/ 308 w 514"/>
                  <a:gd name="T5" fmla="*/ 279 h 436"/>
                  <a:gd name="T6" fmla="*/ 308 w 514"/>
                  <a:gd name="T7" fmla="*/ 435 h 436"/>
                  <a:gd name="T8" fmla="*/ 435 w 514"/>
                  <a:gd name="T9" fmla="*/ 435 h 436"/>
                  <a:gd name="T10" fmla="*/ 435 w 514"/>
                  <a:gd name="T11" fmla="*/ 230 h 436"/>
                  <a:gd name="T12" fmla="*/ 513 w 514"/>
                  <a:gd name="T13" fmla="*/ 230 h 436"/>
                  <a:gd name="T14" fmla="*/ 254 w 514"/>
                  <a:gd name="T15" fmla="*/ 0 h 436"/>
                  <a:gd name="T16" fmla="*/ 0 w 514"/>
                  <a:gd name="T17" fmla="*/ 230 h 436"/>
                  <a:gd name="T18" fmla="*/ 78 w 514"/>
                  <a:gd name="T19" fmla="*/ 230 h 436"/>
                  <a:gd name="T20" fmla="*/ 78 w 514"/>
                  <a:gd name="T21" fmla="*/ 435 h 436"/>
                  <a:gd name="T22" fmla="*/ 205 w 514"/>
                  <a:gd name="T23" fmla="*/ 435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4" h="436">
                    <a:moveTo>
                      <a:pt x="205" y="435"/>
                    </a:moveTo>
                    <a:lnTo>
                      <a:pt x="205" y="279"/>
                    </a:lnTo>
                    <a:lnTo>
                      <a:pt x="308" y="279"/>
                    </a:lnTo>
                    <a:lnTo>
                      <a:pt x="308" y="435"/>
                    </a:lnTo>
                    <a:lnTo>
                      <a:pt x="435" y="435"/>
                    </a:lnTo>
                    <a:lnTo>
                      <a:pt x="435" y="230"/>
                    </a:lnTo>
                    <a:lnTo>
                      <a:pt x="513" y="230"/>
                    </a:lnTo>
                    <a:lnTo>
                      <a:pt x="254" y="0"/>
                    </a:lnTo>
                    <a:lnTo>
                      <a:pt x="0" y="230"/>
                    </a:lnTo>
                    <a:lnTo>
                      <a:pt x="78" y="230"/>
                    </a:lnTo>
                    <a:lnTo>
                      <a:pt x="78" y="435"/>
                    </a:lnTo>
                    <a:lnTo>
                      <a:pt x="205" y="435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F32AE38-FBAA-41D1-81CE-329F8A615EB1}"/>
                </a:ext>
              </a:extLst>
            </p:cNvPr>
            <p:cNvGrpSpPr/>
            <p:nvPr/>
          </p:nvGrpSpPr>
          <p:grpSpPr>
            <a:xfrm>
              <a:off x="6355304" y="8213006"/>
              <a:ext cx="228377" cy="228377"/>
              <a:chOff x="9363792" y="5499253"/>
              <a:chExt cx="191720" cy="19172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1A7760F5-C8F3-47F5-A389-FF77CEF07E03}"/>
                  </a:ext>
                </a:extLst>
              </p:cNvPr>
              <p:cNvSpPr/>
              <p:nvPr/>
            </p:nvSpPr>
            <p:spPr>
              <a:xfrm>
                <a:off x="9363792" y="5499253"/>
                <a:ext cx="191720" cy="191720"/>
              </a:xfrm>
              <a:prstGeom prst="ellipse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400" latinLnBrk="1"/>
                <a:endParaRPr lang="ko-KR" altLang="en-US" sz="11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35" name="Group 27">
                <a:extLst>
                  <a:ext uri="{FF2B5EF4-FFF2-40B4-BE49-F238E27FC236}">
                    <a16:creationId xmlns:a16="http://schemas.microsoft.com/office/drawing/2014/main" id="{3B1EC9CF-A642-4526-A7C5-E4B2EA5863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10999" y="5551913"/>
                <a:ext cx="97307" cy="86400"/>
                <a:chOff x="879475" y="800979"/>
                <a:chExt cx="287338" cy="275346"/>
              </a:xfrm>
              <a:solidFill>
                <a:srgbClr val="424141"/>
              </a:solidFill>
              <a:effectLst/>
            </p:grpSpPr>
            <p:sp>
              <p:nvSpPr>
                <p:cNvPr id="36" name="Freeform 1593">
                  <a:extLst>
                    <a:ext uri="{FF2B5EF4-FFF2-40B4-BE49-F238E27FC236}">
                      <a16:creationId xmlns:a16="http://schemas.microsoft.com/office/drawing/2014/main" id="{F15BF3C3-FA1C-4FA4-A1A0-67A895FA2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475" y="800979"/>
                  <a:ext cx="287338" cy="171447"/>
                </a:xfrm>
                <a:custGeom>
                  <a:avLst/>
                  <a:gdLst>
                    <a:gd name="T0" fmla="*/ 829 w 904"/>
                    <a:gd name="T1" fmla="*/ 0 h 544"/>
                    <a:gd name="T2" fmla="*/ 75 w 904"/>
                    <a:gd name="T3" fmla="*/ 0 h 544"/>
                    <a:gd name="T4" fmla="*/ 67 w 904"/>
                    <a:gd name="T5" fmla="*/ 2 h 544"/>
                    <a:gd name="T6" fmla="*/ 59 w 904"/>
                    <a:gd name="T7" fmla="*/ 3 h 544"/>
                    <a:gd name="T8" fmla="*/ 53 w 904"/>
                    <a:gd name="T9" fmla="*/ 4 h 544"/>
                    <a:gd name="T10" fmla="*/ 46 w 904"/>
                    <a:gd name="T11" fmla="*/ 7 h 544"/>
                    <a:gd name="T12" fmla="*/ 40 w 904"/>
                    <a:gd name="T13" fmla="*/ 10 h 544"/>
                    <a:gd name="T14" fmla="*/ 33 w 904"/>
                    <a:gd name="T15" fmla="*/ 14 h 544"/>
                    <a:gd name="T16" fmla="*/ 27 w 904"/>
                    <a:gd name="T17" fmla="*/ 18 h 544"/>
                    <a:gd name="T18" fmla="*/ 22 w 904"/>
                    <a:gd name="T19" fmla="*/ 23 h 544"/>
                    <a:gd name="T20" fmla="*/ 16 w 904"/>
                    <a:gd name="T21" fmla="*/ 28 h 544"/>
                    <a:gd name="T22" fmla="*/ 12 w 904"/>
                    <a:gd name="T23" fmla="*/ 34 h 544"/>
                    <a:gd name="T24" fmla="*/ 9 w 904"/>
                    <a:gd name="T25" fmla="*/ 40 h 544"/>
                    <a:gd name="T26" fmla="*/ 5 w 904"/>
                    <a:gd name="T27" fmla="*/ 47 h 544"/>
                    <a:gd name="T28" fmla="*/ 3 w 904"/>
                    <a:gd name="T29" fmla="*/ 54 h 544"/>
                    <a:gd name="T30" fmla="*/ 1 w 904"/>
                    <a:gd name="T31" fmla="*/ 61 h 544"/>
                    <a:gd name="T32" fmla="*/ 0 w 904"/>
                    <a:gd name="T33" fmla="*/ 69 h 544"/>
                    <a:gd name="T34" fmla="*/ 0 w 904"/>
                    <a:gd name="T35" fmla="*/ 77 h 544"/>
                    <a:gd name="T36" fmla="*/ 0 w 904"/>
                    <a:gd name="T37" fmla="*/ 544 h 544"/>
                    <a:gd name="T38" fmla="*/ 904 w 904"/>
                    <a:gd name="T39" fmla="*/ 544 h 544"/>
                    <a:gd name="T40" fmla="*/ 904 w 904"/>
                    <a:gd name="T41" fmla="*/ 77 h 544"/>
                    <a:gd name="T42" fmla="*/ 904 w 904"/>
                    <a:gd name="T43" fmla="*/ 69 h 544"/>
                    <a:gd name="T44" fmla="*/ 903 w 904"/>
                    <a:gd name="T45" fmla="*/ 61 h 544"/>
                    <a:gd name="T46" fmla="*/ 901 w 904"/>
                    <a:gd name="T47" fmla="*/ 54 h 544"/>
                    <a:gd name="T48" fmla="*/ 899 w 904"/>
                    <a:gd name="T49" fmla="*/ 47 h 544"/>
                    <a:gd name="T50" fmla="*/ 896 w 904"/>
                    <a:gd name="T51" fmla="*/ 40 h 544"/>
                    <a:gd name="T52" fmla="*/ 892 w 904"/>
                    <a:gd name="T53" fmla="*/ 34 h 544"/>
                    <a:gd name="T54" fmla="*/ 888 w 904"/>
                    <a:gd name="T55" fmla="*/ 28 h 544"/>
                    <a:gd name="T56" fmla="*/ 882 w 904"/>
                    <a:gd name="T57" fmla="*/ 23 h 544"/>
                    <a:gd name="T58" fmla="*/ 877 w 904"/>
                    <a:gd name="T59" fmla="*/ 18 h 544"/>
                    <a:gd name="T60" fmla="*/ 871 w 904"/>
                    <a:gd name="T61" fmla="*/ 14 h 544"/>
                    <a:gd name="T62" fmla="*/ 866 w 904"/>
                    <a:gd name="T63" fmla="*/ 10 h 544"/>
                    <a:gd name="T64" fmla="*/ 859 w 904"/>
                    <a:gd name="T65" fmla="*/ 7 h 544"/>
                    <a:gd name="T66" fmla="*/ 851 w 904"/>
                    <a:gd name="T67" fmla="*/ 4 h 544"/>
                    <a:gd name="T68" fmla="*/ 845 w 904"/>
                    <a:gd name="T69" fmla="*/ 3 h 544"/>
                    <a:gd name="T70" fmla="*/ 837 w 904"/>
                    <a:gd name="T71" fmla="*/ 2 h 544"/>
                    <a:gd name="T72" fmla="*/ 829 w 904"/>
                    <a:gd name="T73" fmla="*/ 0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904" h="544">
                      <a:moveTo>
                        <a:pt x="829" y="0"/>
                      </a:moveTo>
                      <a:lnTo>
                        <a:pt x="75" y="0"/>
                      </a:lnTo>
                      <a:lnTo>
                        <a:pt x="67" y="2"/>
                      </a:lnTo>
                      <a:lnTo>
                        <a:pt x="59" y="3"/>
                      </a:lnTo>
                      <a:lnTo>
                        <a:pt x="53" y="4"/>
                      </a:lnTo>
                      <a:lnTo>
                        <a:pt x="46" y="7"/>
                      </a:lnTo>
                      <a:lnTo>
                        <a:pt x="40" y="10"/>
                      </a:lnTo>
                      <a:lnTo>
                        <a:pt x="33" y="14"/>
                      </a:lnTo>
                      <a:lnTo>
                        <a:pt x="27" y="18"/>
                      </a:lnTo>
                      <a:lnTo>
                        <a:pt x="22" y="23"/>
                      </a:lnTo>
                      <a:lnTo>
                        <a:pt x="16" y="28"/>
                      </a:lnTo>
                      <a:lnTo>
                        <a:pt x="12" y="34"/>
                      </a:lnTo>
                      <a:lnTo>
                        <a:pt x="9" y="40"/>
                      </a:lnTo>
                      <a:lnTo>
                        <a:pt x="5" y="47"/>
                      </a:lnTo>
                      <a:lnTo>
                        <a:pt x="3" y="54"/>
                      </a:lnTo>
                      <a:lnTo>
                        <a:pt x="1" y="61"/>
                      </a:lnTo>
                      <a:lnTo>
                        <a:pt x="0" y="69"/>
                      </a:lnTo>
                      <a:lnTo>
                        <a:pt x="0" y="77"/>
                      </a:lnTo>
                      <a:lnTo>
                        <a:pt x="0" y="544"/>
                      </a:lnTo>
                      <a:lnTo>
                        <a:pt x="904" y="544"/>
                      </a:lnTo>
                      <a:lnTo>
                        <a:pt x="904" y="77"/>
                      </a:lnTo>
                      <a:lnTo>
                        <a:pt x="904" y="69"/>
                      </a:lnTo>
                      <a:lnTo>
                        <a:pt x="903" y="61"/>
                      </a:lnTo>
                      <a:lnTo>
                        <a:pt x="901" y="54"/>
                      </a:lnTo>
                      <a:lnTo>
                        <a:pt x="899" y="47"/>
                      </a:lnTo>
                      <a:lnTo>
                        <a:pt x="896" y="40"/>
                      </a:lnTo>
                      <a:lnTo>
                        <a:pt x="892" y="34"/>
                      </a:lnTo>
                      <a:lnTo>
                        <a:pt x="888" y="28"/>
                      </a:lnTo>
                      <a:lnTo>
                        <a:pt x="882" y="23"/>
                      </a:lnTo>
                      <a:lnTo>
                        <a:pt x="877" y="18"/>
                      </a:lnTo>
                      <a:lnTo>
                        <a:pt x="871" y="14"/>
                      </a:lnTo>
                      <a:lnTo>
                        <a:pt x="866" y="10"/>
                      </a:lnTo>
                      <a:lnTo>
                        <a:pt x="859" y="7"/>
                      </a:lnTo>
                      <a:lnTo>
                        <a:pt x="851" y="4"/>
                      </a:lnTo>
                      <a:lnTo>
                        <a:pt x="845" y="3"/>
                      </a:lnTo>
                      <a:lnTo>
                        <a:pt x="837" y="2"/>
                      </a:lnTo>
                      <a:lnTo>
                        <a:pt x="829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defTabSz="914400" latinLnBrk="1"/>
                  <a:endParaRPr lang="en-US" sz="1100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" name="Freeform 1594">
                  <a:extLst>
                    <a:ext uri="{FF2B5EF4-FFF2-40B4-BE49-F238E27FC236}">
                      <a16:creationId xmlns:a16="http://schemas.microsoft.com/office/drawing/2014/main" id="{248278A3-A5E7-4B43-A1AD-5DAB0CBFCF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9475" y="1000125"/>
                  <a:ext cx="287338" cy="76200"/>
                </a:xfrm>
                <a:custGeom>
                  <a:avLst/>
                  <a:gdLst>
                    <a:gd name="T0" fmla="*/ 459 w 904"/>
                    <a:gd name="T1" fmla="*/ 29 h 241"/>
                    <a:gd name="T2" fmla="*/ 469 w 904"/>
                    <a:gd name="T3" fmla="*/ 35 h 241"/>
                    <a:gd name="T4" fmla="*/ 478 w 904"/>
                    <a:gd name="T5" fmla="*/ 43 h 241"/>
                    <a:gd name="T6" fmla="*/ 482 w 904"/>
                    <a:gd name="T7" fmla="*/ 54 h 241"/>
                    <a:gd name="T8" fmla="*/ 482 w 904"/>
                    <a:gd name="T9" fmla="*/ 66 h 241"/>
                    <a:gd name="T10" fmla="*/ 478 w 904"/>
                    <a:gd name="T11" fmla="*/ 77 h 241"/>
                    <a:gd name="T12" fmla="*/ 469 w 904"/>
                    <a:gd name="T13" fmla="*/ 85 h 241"/>
                    <a:gd name="T14" fmla="*/ 459 w 904"/>
                    <a:gd name="T15" fmla="*/ 89 h 241"/>
                    <a:gd name="T16" fmla="*/ 447 w 904"/>
                    <a:gd name="T17" fmla="*/ 89 h 241"/>
                    <a:gd name="T18" fmla="*/ 436 w 904"/>
                    <a:gd name="T19" fmla="*/ 85 h 241"/>
                    <a:gd name="T20" fmla="*/ 427 w 904"/>
                    <a:gd name="T21" fmla="*/ 77 h 241"/>
                    <a:gd name="T22" fmla="*/ 422 w 904"/>
                    <a:gd name="T23" fmla="*/ 66 h 241"/>
                    <a:gd name="T24" fmla="*/ 422 w 904"/>
                    <a:gd name="T25" fmla="*/ 54 h 241"/>
                    <a:gd name="T26" fmla="*/ 427 w 904"/>
                    <a:gd name="T27" fmla="*/ 43 h 241"/>
                    <a:gd name="T28" fmla="*/ 436 w 904"/>
                    <a:gd name="T29" fmla="*/ 35 h 241"/>
                    <a:gd name="T30" fmla="*/ 447 w 904"/>
                    <a:gd name="T31" fmla="*/ 31 h 241"/>
                    <a:gd name="T32" fmla="*/ 452 w 904"/>
                    <a:gd name="T33" fmla="*/ 29 h 241"/>
                    <a:gd name="T34" fmla="*/ 0 w 904"/>
                    <a:gd name="T35" fmla="*/ 83 h 241"/>
                    <a:gd name="T36" fmla="*/ 3 w 904"/>
                    <a:gd name="T37" fmla="*/ 97 h 241"/>
                    <a:gd name="T38" fmla="*/ 9 w 904"/>
                    <a:gd name="T39" fmla="*/ 110 h 241"/>
                    <a:gd name="T40" fmla="*/ 16 w 904"/>
                    <a:gd name="T41" fmla="*/ 122 h 241"/>
                    <a:gd name="T42" fmla="*/ 27 w 904"/>
                    <a:gd name="T43" fmla="*/ 132 h 241"/>
                    <a:gd name="T44" fmla="*/ 40 w 904"/>
                    <a:gd name="T45" fmla="*/ 141 h 241"/>
                    <a:gd name="T46" fmla="*/ 53 w 904"/>
                    <a:gd name="T47" fmla="*/ 147 h 241"/>
                    <a:gd name="T48" fmla="*/ 67 w 904"/>
                    <a:gd name="T49" fmla="*/ 150 h 241"/>
                    <a:gd name="T50" fmla="*/ 437 w 904"/>
                    <a:gd name="T51" fmla="*/ 150 h 241"/>
                    <a:gd name="T52" fmla="*/ 195 w 904"/>
                    <a:gd name="T53" fmla="*/ 211 h 241"/>
                    <a:gd name="T54" fmla="*/ 190 w 904"/>
                    <a:gd name="T55" fmla="*/ 212 h 241"/>
                    <a:gd name="T56" fmla="*/ 186 w 904"/>
                    <a:gd name="T57" fmla="*/ 215 h 241"/>
                    <a:gd name="T58" fmla="*/ 182 w 904"/>
                    <a:gd name="T59" fmla="*/ 220 h 241"/>
                    <a:gd name="T60" fmla="*/ 181 w 904"/>
                    <a:gd name="T61" fmla="*/ 225 h 241"/>
                    <a:gd name="T62" fmla="*/ 182 w 904"/>
                    <a:gd name="T63" fmla="*/ 232 h 241"/>
                    <a:gd name="T64" fmla="*/ 186 w 904"/>
                    <a:gd name="T65" fmla="*/ 236 h 241"/>
                    <a:gd name="T66" fmla="*/ 190 w 904"/>
                    <a:gd name="T67" fmla="*/ 240 h 241"/>
                    <a:gd name="T68" fmla="*/ 195 w 904"/>
                    <a:gd name="T69" fmla="*/ 241 h 241"/>
                    <a:gd name="T70" fmla="*/ 742 w 904"/>
                    <a:gd name="T71" fmla="*/ 241 h 241"/>
                    <a:gd name="T72" fmla="*/ 747 w 904"/>
                    <a:gd name="T73" fmla="*/ 239 h 241"/>
                    <a:gd name="T74" fmla="*/ 752 w 904"/>
                    <a:gd name="T75" fmla="*/ 234 h 241"/>
                    <a:gd name="T76" fmla="*/ 754 w 904"/>
                    <a:gd name="T77" fmla="*/ 229 h 241"/>
                    <a:gd name="T78" fmla="*/ 754 w 904"/>
                    <a:gd name="T79" fmla="*/ 223 h 241"/>
                    <a:gd name="T80" fmla="*/ 752 w 904"/>
                    <a:gd name="T81" fmla="*/ 218 h 241"/>
                    <a:gd name="T82" fmla="*/ 747 w 904"/>
                    <a:gd name="T83" fmla="*/ 213 h 241"/>
                    <a:gd name="T84" fmla="*/ 742 w 904"/>
                    <a:gd name="T85" fmla="*/ 211 h 241"/>
                    <a:gd name="T86" fmla="*/ 468 w 904"/>
                    <a:gd name="T87" fmla="*/ 211 h 241"/>
                    <a:gd name="T88" fmla="*/ 829 w 904"/>
                    <a:gd name="T89" fmla="*/ 150 h 241"/>
                    <a:gd name="T90" fmla="*/ 845 w 904"/>
                    <a:gd name="T91" fmla="*/ 149 h 241"/>
                    <a:gd name="T92" fmla="*/ 859 w 904"/>
                    <a:gd name="T93" fmla="*/ 145 h 241"/>
                    <a:gd name="T94" fmla="*/ 871 w 904"/>
                    <a:gd name="T95" fmla="*/ 137 h 241"/>
                    <a:gd name="T96" fmla="*/ 882 w 904"/>
                    <a:gd name="T97" fmla="*/ 128 h 241"/>
                    <a:gd name="T98" fmla="*/ 892 w 904"/>
                    <a:gd name="T99" fmla="*/ 117 h 241"/>
                    <a:gd name="T100" fmla="*/ 899 w 904"/>
                    <a:gd name="T101" fmla="*/ 104 h 241"/>
                    <a:gd name="T102" fmla="*/ 903 w 904"/>
                    <a:gd name="T103" fmla="*/ 90 h 241"/>
                    <a:gd name="T104" fmla="*/ 904 w 904"/>
                    <a:gd name="T105" fmla="*/ 75 h 241"/>
                    <a:gd name="T106" fmla="*/ 0 w 904"/>
                    <a:gd name="T107" fmla="*/ 0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04" h="241">
                      <a:moveTo>
                        <a:pt x="452" y="29"/>
                      </a:moveTo>
                      <a:lnTo>
                        <a:pt x="459" y="29"/>
                      </a:lnTo>
                      <a:lnTo>
                        <a:pt x="464" y="32"/>
                      </a:lnTo>
                      <a:lnTo>
                        <a:pt x="469" y="35"/>
                      </a:lnTo>
                      <a:lnTo>
                        <a:pt x="473" y="38"/>
                      </a:lnTo>
                      <a:lnTo>
                        <a:pt x="478" y="43"/>
                      </a:lnTo>
                      <a:lnTo>
                        <a:pt x="480" y="48"/>
                      </a:lnTo>
                      <a:lnTo>
                        <a:pt x="482" y="54"/>
                      </a:lnTo>
                      <a:lnTo>
                        <a:pt x="482" y="59"/>
                      </a:lnTo>
                      <a:lnTo>
                        <a:pt x="482" y="66"/>
                      </a:lnTo>
                      <a:lnTo>
                        <a:pt x="480" y="71"/>
                      </a:lnTo>
                      <a:lnTo>
                        <a:pt x="478" y="77"/>
                      </a:lnTo>
                      <a:lnTo>
                        <a:pt x="473" y="81"/>
                      </a:lnTo>
                      <a:lnTo>
                        <a:pt x="469" y="85"/>
                      </a:lnTo>
                      <a:lnTo>
                        <a:pt x="464" y="87"/>
                      </a:lnTo>
                      <a:lnTo>
                        <a:pt x="459" y="89"/>
                      </a:lnTo>
                      <a:lnTo>
                        <a:pt x="452" y="90"/>
                      </a:lnTo>
                      <a:lnTo>
                        <a:pt x="447" y="89"/>
                      </a:lnTo>
                      <a:lnTo>
                        <a:pt x="440" y="87"/>
                      </a:lnTo>
                      <a:lnTo>
                        <a:pt x="436" y="85"/>
                      </a:lnTo>
                      <a:lnTo>
                        <a:pt x="431" y="81"/>
                      </a:lnTo>
                      <a:lnTo>
                        <a:pt x="427" y="77"/>
                      </a:lnTo>
                      <a:lnTo>
                        <a:pt x="424" y="71"/>
                      </a:lnTo>
                      <a:lnTo>
                        <a:pt x="422" y="66"/>
                      </a:lnTo>
                      <a:lnTo>
                        <a:pt x="422" y="59"/>
                      </a:lnTo>
                      <a:lnTo>
                        <a:pt x="422" y="54"/>
                      </a:lnTo>
                      <a:lnTo>
                        <a:pt x="424" y="48"/>
                      </a:lnTo>
                      <a:lnTo>
                        <a:pt x="427" y="43"/>
                      </a:lnTo>
                      <a:lnTo>
                        <a:pt x="431" y="38"/>
                      </a:lnTo>
                      <a:lnTo>
                        <a:pt x="436" y="35"/>
                      </a:lnTo>
                      <a:lnTo>
                        <a:pt x="440" y="32"/>
                      </a:lnTo>
                      <a:lnTo>
                        <a:pt x="447" y="31"/>
                      </a:lnTo>
                      <a:lnTo>
                        <a:pt x="452" y="29"/>
                      </a:lnTo>
                      <a:lnTo>
                        <a:pt x="452" y="29"/>
                      </a:lnTo>
                      <a:close/>
                      <a:moveTo>
                        <a:pt x="0" y="75"/>
                      </a:moveTo>
                      <a:lnTo>
                        <a:pt x="0" y="83"/>
                      </a:lnTo>
                      <a:lnTo>
                        <a:pt x="1" y="90"/>
                      </a:lnTo>
                      <a:lnTo>
                        <a:pt x="3" y="97"/>
                      </a:lnTo>
                      <a:lnTo>
                        <a:pt x="5" y="104"/>
                      </a:lnTo>
                      <a:lnTo>
                        <a:pt x="9" y="110"/>
                      </a:lnTo>
                      <a:lnTo>
                        <a:pt x="12" y="117"/>
                      </a:lnTo>
                      <a:lnTo>
                        <a:pt x="16" y="122"/>
                      </a:lnTo>
                      <a:lnTo>
                        <a:pt x="22" y="128"/>
                      </a:lnTo>
                      <a:lnTo>
                        <a:pt x="27" y="132"/>
                      </a:lnTo>
                      <a:lnTo>
                        <a:pt x="33" y="137"/>
                      </a:lnTo>
                      <a:lnTo>
                        <a:pt x="40" y="141"/>
                      </a:lnTo>
                      <a:lnTo>
                        <a:pt x="46" y="145"/>
                      </a:lnTo>
                      <a:lnTo>
                        <a:pt x="53" y="147"/>
                      </a:lnTo>
                      <a:lnTo>
                        <a:pt x="59" y="149"/>
                      </a:lnTo>
                      <a:lnTo>
                        <a:pt x="67" y="150"/>
                      </a:lnTo>
                      <a:lnTo>
                        <a:pt x="75" y="150"/>
                      </a:lnTo>
                      <a:lnTo>
                        <a:pt x="437" y="150"/>
                      </a:lnTo>
                      <a:lnTo>
                        <a:pt x="437" y="211"/>
                      </a:lnTo>
                      <a:lnTo>
                        <a:pt x="195" y="211"/>
                      </a:lnTo>
                      <a:lnTo>
                        <a:pt x="192" y="211"/>
                      </a:lnTo>
                      <a:lnTo>
                        <a:pt x="190" y="212"/>
                      </a:lnTo>
                      <a:lnTo>
                        <a:pt x="188" y="213"/>
                      </a:lnTo>
                      <a:lnTo>
                        <a:pt x="186" y="215"/>
                      </a:lnTo>
                      <a:lnTo>
                        <a:pt x="183" y="218"/>
                      </a:lnTo>
                      <a:lnTo>
                        <a:pt x="182" y="220"/>
                      </a:lnTo>
                      <a:lnTo>
                        <a:pt x="181" y="223"/>
                      </a:lnTo>
                      <a:lnTo>
                        <a:pt x="181" y="225"/>
                      </a:lnTo>
                      <a:lnTo>
                        <a:pt x="181" y="229"/>
                      </a:lnTo>
                      <a:lnTo>
                        <a:pt x="182" y="232"/>
                      </a:lnTo>
                      <a:lnTo>
                        <a:pt x="183" y="234"/>
                      </a:lnTo>
                      <a:lnTo>
                        <a:pt x="186" y="236"/>
                      </a:lnTo>
                      <a:lnTo>
                        <a:pt x="188" y="239"/>
                      </a:lnTo>
                      <a:lnTo>
                        <a:pt x="190" y="240"/>
                      </a:lnTo>
                      <a:lnTo>
                        <a:pt x="192" y="241"/>
                      </a:lnTo>
                      <a:lnTo>
                        <a:pt x="195" y="241"/>
                      </a:lnTo>
                      <a:lnTo>
                        <a:pt x="739" y="241"/>
                      </a:lnTo>
                      <a:lnTo>
                        <a:pt x="742" y="241"/>
                      </a:lnTo>
                      <a:lnTo>
                        <a:pt x="745" y="240"/>
                      </a:lnTo>
                      <a:lnTo>
                        <a:pt x="747" y="239"/>
                      </a:lnTo>
                      <a:lnTo>
                        <a:pt x="750" y="236"/>
                      </a:lnTo>
                      <a:lnTo>
                        <a:pt x="752" y="234"/>
                      </a:lnTo>
                      <a:lnTo>
                        <a:pt x="753" y="232"/>
                      </a:lnTo>
                      <a:lnTo>
                        <a:pt x="754" y="229"/>
                      </a:lnTo>
                      <a:lnTo>
                        <a:pt x="754" y="225"/>
                      </a:lnTo>
                      <a:lnTo>
                        <a:pt x="754" y="223"/>
                      </a:lnTo>
                      <a:lnTo>
                        <a:pt x="753" y="220"/>
                      </a:lnTo>
                      <a:lnTo>
                        <a:pt x="752" y="218"/>
                      </a:lnTo>
                      <a:lnTo>
                        <a:pt x="750" y="215"/>
                      </a:lnTo>
                      <a:lnTo>
                        <a:pt x="747" y="213"/>
                      </a:lnTo>
                      <a:lnTo>
                        <a:pt x="745" y="212"/>
                      </a:lnTo>
                      <a:lnTo>
                        <a:pt x="742" y="211"/>
                      </a:lnTo>
                      <a:lnTo>
                        <a:pt x="739" y="211"/>
                      </a:lnTo>
                      <a:lnTo>
                        <a:pt x="468" y="211"/>
                      </a:lnTo>
                      <a:lnTo>
                        <a:pt x="468" y="150"/>
                      </a:lnTo>
                      <a:lnTo>
                        <a:pt x="829" y="150"/>
                      </a:lnTo>
                      <a:lnTo>
                        <a:pt x="837" y="150"/>
                      </a:lnTo>
                      <a:lnTo>
                        <a:pt x="845" y="149"/>
                      </a:lnTo>
                      <a:lnTo>
                        <a:pt x="851" y="147"/>
                      </a:lnTo>
                      <a:lnTo>
                        <a:pt x="859" y="145"/>
                      </a:lnTo>
                      <a:lnTo>
                        <a:pt x="866" y="141"/>
                      </a:lnTo>
                      <a:lnTo>
                        <a:pt x="871" y="137"/>
                      </a:lnTo>
                      <a:lnTo>
                        <a:pt x="877" y="132"/>
                      </a:lnTo>
                      <a:lnTo>
                        <a:pt x="882" y="128"/>
                      </a:lnTo>
                      <a:lnTo>
                        <a:pt x="888" y="122"/>
                      </a:lnTo>
                      <a:lnTo>
                        <a:pt x="892" y="117"/>
                      </a:lnTo>
                      <a:lnTo>
                        <a:pt x="896" y="110"/>
                      </a:lnTo>
                      <a:lnTo>
                        <a:pt x="899" y="104"/>
                      </a:lnTo>
                      <a:lnTo>
                        <a:pt x="901" y="97"/>
                      </a:lnTo>
                      <a:lnTo>
                        <a:pt x="903" y="90"/>
                      </a:lnTo>
                      <a:lnTo>
                        <a:pt x="904" y="83"/>
                      </a:lnTo>
                      <a:lnTo>
                        <a:pt x="904" y="75"/>
                      </a:lnTo>
                      <a:lnTo>
                        <a:pt x="904" y="0"/>
                      </a:lnTo>
                      <a:lnTo>
                        <a:pt x="0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defTabSz="914400" latinLnBrk="1"/>
                  <a:endParaRPr lang="en-US" sz="1100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0CE52D8-2176-4628-866A-A0508F8CC9C4}"/>
                </a:ext>
              </a:extLst>
            </p:cNvPr>
            <p:cNvGrpSpPr/>
            <p:nvPr/>
          </p:nvGrpSpPr>
          <p:grpSpPr>
            <a:xfrm>
              <a:off x="6355304" y="7655462"/>
              <a:ext cx="228377" cy="228377"/>
              <a:chOff x="9363792" y="5031201"/>
              <a:chExt cx="191720" cy="191720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9003BAAB-9A08-43DE-95FC-4D4DE9E63768}"/>
                  </a:ext>
                </a:extLst>
              </p:cNvPr>
              <p:cNvSpPr/>
              <p:nvPr/>
            </p:nvSpPr>
            <p:spPr>
              <a:xfrm>
                <a:off x="9363792" y="5031201"/>
                <a:ext cx="191720" cy="191720"/>
              </a:xfrm>
              <a:prstGeom prst="ellipse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400" latinLnBrk="1"/>
                <a:endParaRPr lang="ko-KR" altLang="en-US" sz="11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969E4DB9-487F-43EA-B38D-CAB14D5DF4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408733" y="5076661"/>
                <a:ext cx="101839" cy="100800"/>
              </a:xfrm>
              <a:custGeom>
                <a:avLst/>
                <a:gdLst>
                  <a:gd name="T0" fmla="*/ 406 w 430"/>
                  <a:gd name="T1" fmla="*/ 300 h 429"/>
                  <a:gd name="T2" fmla="*/ 319 w 430"/>
                  <a:gd name="T3" fmla="*/ 282 h 429"/>
                  <a:gd name="T4" fmla="*/ 296 w 430"/>
                  <a:gd name="T5" fmla="*/ 291 h 429"/>
                  <a:gd name="T6" fmla="*/ 242 w 430"/>
                  <a:gd name="T7" fmla="*/ 341 h 429"/>
                  <a:gd name="T8" fmla="*/ 87 w 430"/>
                  <a:gd name="T9" fmla="*/ 187 h 429"/>
                  <a:gd name="T10" fmla="*/ 137 w 430"/>
                  <a:gd name="T11" fmla="*/ 132 h 429"/>
                  <a:gd name="T12" fmla="*/ 141 w 430"/>
                  <a:gd name="T13" fmla="*/ 109 h 429"/>
                  <a:gd name="T14" fmla="*/ 128 w 430"/>
                  <a:gd name="T15" fmla="*/ 23 h 429"/>
                  <a:gd name="T16" fmla="*/ 105 w 430"/>
                  <a:gd name="T17" fmla="*/ 0 h 429"/>
                  <a:gd name="T18" fmla="*/ 23 w 430"/>
                  <a:gd name="T19" fmla="*/ 0 h 429"/>
                  <a:gd name="T20" fmla="*/ 0 w 430"/>
                  <a:gd name="T21" fmla="*/ 23 h 429"/>
                  <a:gd name="T22" fmla="*/ 406 w 430"/>
                  <a:gd name="T23" fmla="*/ 428 h 429"/>
                  <a:gd name="T24" fmla="*/ 429 w 430"/>
                  <a:gd name="T25" fmla="*/ 405 h 429"/>
                  <a:gd name="T26" fmla="*/ 429 w 430"/>
                  <a:gd name="T27" fmla="*/ 323 h 429"/>
                  <a:gd name="T28" fmla="*/ 406 w 430"/>
                  <a:gd name="T29" fmla="*/ 300 h 429"/>
                  <a:gd name="T30" fmla="*/ 378 w 430"/>
                  <a:gd name="T31" fmla="*/ 214 h 429"/>
                  <a:gd name="T32" fmla="*/ 429 w 430"/>
                  <a:gd name="T33" fmla="*/ 214 h 429"/>
                  <a:gd name="T34" fmla="*/ 214 w 430"/>
                  <a:gd name="T35" fmla="*/ 0 h 429"/>
                  <a:gd name="T36" fmla="*/ 214 w 430"/>
                  <a:gd name="T37" fmla="*/ 50 h 429"/>
                  <a:gd name="T38" fmla="*/ 378 w 430"/>
                  <a:gd name="T39" fmla="*/ 214 h 429"/>
                  <a:gd name="T40" fmla="*/ 283 w 430"/>
                  <a:gd name="T41" fmla="*/ 214 h 429"/>
                  <a:gd name="T42" fmla="*/ 333 w 430"/>
                  <a:gd name="T43" fmla="*/ 214 h 429"/>
                  <a:gd name="T44" fmla="*/ 214 w 430"/>
                  <a:gd name="T45" fmla="*/ 95 h 429"/>
                  <a:gd name="T46" fmla="*/ 214 w 430"/>
                  <a:gd name="T47" fmla="*/ 146 h 429"/>
                  <a:gd name="T48" fmla="*/ 283 w 430"/>
                  <a:gd name="T49" fmla="*/ 214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0" h="429">
                    <a:moveTo>
                      <a:pt x="406" y="300"/>
                    </a:moveTo>
                    <a:cubicBezTo>
                      <a:pt x="374" y="300"/>
                      <a:pt x="346" y="296"/>
                      <a:pt x="319" y="282"/>
                    </a:cubicBezTo>
                    <a:cubicBezTo>
                      <a:pt x="310" y="282"/>
                      <a:pt x="301" y="282"/>
                      <a:pt x="296" y="291"/>
                    </a:cubicBezTo>
                    <a:lnTo>
                      <a:pt x="242" y="341"/>
                    </a:lnTo>
                    <a:cubicBezTo>
                      <a:pt x="173" y="310"/>
                      <a:pt x="119" y="250"/>
                      <a:pt x="87" y="187"/>
                    </a:cubicBezTo>
                    <a:lnTo>
                      <a:pt x="137" y="132"/>
                    </a:lnTo>
                    <a:cubicBezTo>
                      <a:pt x="146" y="123"/>
                      <a:pt x="146" y="114"/>
                      <a:pt x="141" y="109"/>
                    </a:cubicBezTo>
                    <a:cubicBezTo>
                      <a:pt x="137" y="82"/>
                      <a:pt x="128" y="54"/>
                      <a:pt x="128" y="23"/>
                    </a:cubicBezTo>
                    <a:cubicBezTo>
                      <a:pt x="128" y="9"/>
                      <a:pt x="119" y="0"/>
                      <a:pt x="105" y="0"/>
                    </a:cubicBezTo>
                    <a:lnTo>
                      <a:pt x="23" y="0"/>
                    </a:lnTo>
                    <a:cubicBezTo>
                      <a:pt x="9" y="0"/>
                      <a:pt x="0" y="9"/>
                      <a:pt x="0" y="23"/>
                    </a:cubicBezTo>
                    <a:cubicBezTo>
                      <a:pt x="0" y="250"/>
                      <a:pt x="178" y="428"/>
                      <a:pt x="406" y="428"/>
                    </a:cubicBezTo>
                    <a:cubicBezTo>
                      <a:pt x="419" y="428"/>
                      <a:pt x="429" y="419"/>
                      <a:pt x="429" y="405"/>
                    </a:cubicBezTo>
                    <a:lnTo>
                      <a:pt x="429" y="323"/>
                    </a:lnTo>
                    <a:cubicBezTo>
                      <a:pt x="429" y="310"/>
                      <a:pt x="419" y="300"/>
                      <a:pt x="406" y="300"/>
                    </a:cubicBezTo>
                    <a:close/>
                    <a:moveTo>
                      <a:pt x="378" y="214"/>
                    </a:moveTo>
                    <a:lnTo>
                      <a:pt x="429" y="214"/>
                    </a:lnTo>
                    <a:cubicBezTo>
                      <a:pt x="429" y="95"/>
                      <a:pt x="333" y="0"/>
                      <a:pt x="214" y="0"/>
                    </a:cubicBezTo>
                    <a:lnTo>
                      <a:pt x="214" y="50"/>
                    </a:lnTo>
                    <a:cubicBezTo>
                      <a:pt x="305" y="50"/>
                      <a:pt x="378" y="123"/>
                      <a:pt x="378" y="214"/>
                    </a:cubicBezTo>
                    <a:close/>
                    <a:moveTo>
                      <a:pt x="283" y="214"/>
                    </a:moveTo>
                    <a:lnTo>
                      <a:pt x="333" y="214"/>
                    </a:lnTo>
                    <a:cubicBezTo>
                      <a:pt x="333" y="150"/>
                      <a:pt x="278" y="95"/>
                      <a:pt x="214" y="95"/>
                    </a:cubicBezTo>
                    <a:lnTo>
                      <a:pt x="214" y="146"/>
                    </a:lnTo>
                    <a:cubicBezTo>
                      <a:pt x="255" y="146"/>
                      <a:pt x="283" y="173"/>
                      <a:pt x="283" y="2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400" latinLnBrk="1"/>
                <a:endParaRPr lang="en-US" sz="11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657A9D-87A6-4317-A6BF-3D36FD9C89D2}"/>
                </a:ext>
              </a:extLst>
            </p:cNvPr>
            <p:cNvSpPr txBox="1"/>
            <p:nvPr/>
          </p:nvSpPr>
          <p:spPr>
            <a:xfrm>
              <a:off x="5182230" y="7934747"/>
              <a:ext cx="1186543" cy="240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031.8023.5489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AAAAA6-C4E6-489F-83CD-10EFFA35B35A}"/>
                </a:ext>
              </a:extLst>
            </p:cNvPr>
            <p:cNvSpPr txBox="1"/>
            <p:nvPr/>
          </p:nvSpPr>
          <p:spPr>
            <a:xfrm>
              <a:off x="4829249" y="8212722"/>
              <a:ext cx="1539524" cy="240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www.I-BRICKS.co.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kr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0FD0CA-8F38-4C4B-BE7C-1FEA2A947FFA}"/>
                </a:ext>
              </a:extLst>
            </p:cNvPr>
            <p:cNvSpPr txBox="1"/>
            <p:nvPr/>
          </p:nvSpPr>
          <p:spPr>
            <a:xfrm>
              <a:off x="2664210" y="7376690"/>
              <a:ext cx="3730508" cy="240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200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경기도 성남시 분당구 판교로 </a:t>
              </a:r>
              <a:r>
                <a:rPr lang="en-US" altLang="ko-KR" sz="1200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255</a:t>
              </a:r>
              <a:r>
                <a:rPr lang="ko-KR" altLang="en-US" sz="1200" spc="-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번길</a:t>
              </a:r>
              <a:r>
                <a:rPr lang="en-US" altLang="ko-KR" sz="1200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 62</a:t>
              </a:r>
              <a:r>
                <a:rPr lang="ko-KR" altLang="en-US" sz="1200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200" spc="-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파마리서치</a:t>
              </a:r>
              <a:r>
                <a:rPr lang="ko-KR" altLang="en-US" sz="1200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200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6</a:t>
              </a:r>
              <a:r>
                <a:rPr lang="ko-KR" altLang="en-US" sz="1200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층</a:t>
              </a:r>
              <a:endParaRPr lang="en-US" altLang="ko-KR" sz="12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AFACC7B-8CA3-4B8B-8F41-2C01FDD01147}"/>
              </a:ext>
            </a:extLst>
          </p:cNvPr>
          <p:cNvGrpSpPr/>
          <p:nvPr/>
        </p:nvGrpSpPr>
        <p:grpSpPr>
          <a:xfrm>
            <a:off x="5116507" y="6861817"/>
            <a:ext cx="1467174" cy="253064"/>
            <a:chOff x="5116507" y="6861817"/>
            <a:chExt cx="1467174" cy="25306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06C810-F4BE-41B6-AA3C-EAD5B60B0BC8}"/>
                </a:ext>
              </a:extLst>
            </p:cNvPr>
            <p:cNvSpPr txBox="1"/>
            <p:nvPr/>
          </p:nvSpPr>
          <p:spPr>
            <a:xfrm>
              <a:off x="5116507" y="6874815"/>
              <a:ext cx="1252266" cy="240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>
                  <a:latin typeface="+mj-ea"/>
                  <a:ea typeface="+mj-ea"/>
                </a:rPr>
                <a:t>031.8023.5480</a:t>
              </a:r>
              <a:endParaRPr lang="ko-KR" altLang="en-US" sz="1200" b="1">
                <a:latin typeface="+mj-ea"/>
                <a:ea typeface="+mj-ea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AD35050-201F-46BE-8D67-C8D427F8E5CE}"/>
                </a:ext>
              </a:extLst>
            </p:cNvPr>
            <p:cNvSpPr/>
            <p:nvPr/>
          </p:nvSpPr>
          <p:spPr>
            <a:xfrm>
              <a:off x="6355304" y="6861817"/>
              <a:ext cx="228377" cy="228377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6FAC958-563A-4EB7-B216-577FB6AE2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5781" y="6886413"/>
              <a:ext cx="153063" cy="150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39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8672FEC-4349-4200-A407-83A2A8C5E51C}"/>
              </a:ext>
            </a:extLst>
          </p:cNvPr>
          <p:cNvSpPr txBox="1"/>
          <p:nvPr/>
        </p:nvSpPr>
        <p:spPr>
          <a:xfrm>
            <a:off x="438151" y="1584566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3.1.3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엔티티</a:t>
            </a:r>
            <a:r>
              <a:rPr lang="en-US" altLang="ko-KR" sz="1200" dirty="0">
                <a:latin typeface="+mn-ea"/>
              </a:rPr>
              <a:t>(Entity)</a:t>
            </a:r>
            <a:r>
              <a:rPr lang="ko-KR" altLang="en-US" sz="1200" dirty="0">
                <a:latin typeface="+mn-ea"/>
              </a:rPr>
              <a:t>란 </a:t>
            </a:r>
            <a:r>
              <a:rPr lang="ko-KR" altLang="en-US" sz="1200" dirty="0" err="1">
                <a:latin typeface="+mn-ea"/>
              </a:rPr>
              <a:t>챗봇이</a:t>
            </a:r>
            <a:r>
              <a:rPr lang="ko-KR" altLang="en-US" sz="1200" dirty="0">
                <a:latin typeface="+mn-ea"/>
              </a:rPr>
              <a:t> 문장의 의미를 이해하기 위하여 작성된 체계적인 단어 집합을 의미하며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①센텐스 확장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②</a:t>
            </a:r>
            <a:r>
              <a:rPr lang="ko-KR" altLang="en-US" sz="1200" dirty="0" err="1">
                <a:latin typeface="+mn-ea"/>
              </a:rPr>
              <a:t>파라미터의</a:t>
            </a:r>
            <a:r>
              <a:rPr lang="ko-KR" altLang="en-US" sz="1200" dirty="0">
                <a:latin typeface="+mn-ea"/>
              </a:rPr>
              <a:t> 활용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③스코어 값 조절의 목적으로 사용된다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713F1E-3514-4F61-8D37-C49670025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68ED9-A9C7-4A2D-B8F2-1CE0EC1FED23}"/>
              </a:ext>
            </a:extLst>
          </p:cNvPr>
          <p:cNvSpPr txBox="1"/>
          <p:nvPr/>
        </p:nvSpPr>
        <p:spPr>
          <a:xfrm>
            <a:off x="553455" y="8473420"/>
            <a:ext cx="5948278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엔티티를 활용하면 쉽고 간단하게 센텐스 확장이 가능하다</a:t>
            </a:r>
            <a:r>
              <a:rPr lang="en-US" altLang="ko-KR" sz="1200">
                <a:latin typeface="+mn-ea"/>
              </a:rPr>
              <a:t>. A</a:t>
            </a:r>
            <a:r>
              <a:rPr lang="ko-KR" altLang="en-US" sz="1200">
                <a:latin typeface="+mn-ea"/>
              </a:rPr>
              <a:t>문장과 해당 엔티티를 구축하면</a:t>
            </a:r>
            <a:r>
              <a:rPr lang="en-US" altLang="ko-KR" sz="1200">
                <a:latin typeface="+mn-ea"/>
              </a:rPr>
              <a:t>, B</a:t>
            </a:r>
            <a:r>
              <a:rPr lang="ko-KR" altLang="en-US" sz="1200">
                <a:latin typeface="+mn-ea"/>
              </a:rPr>
              <a:t>문장들은 센텐스로 작성하지 않아도 챗봇이 알아들을 수 있다</a:t>
            </a:r>
            <a:r>
              <a:rPr lang="en-US" altLang="ko-KR" sz="1200"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D6CF9-E5B6-49A1-B644-207876503B25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구축 기본 개념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8761D4-A75D-4EC0-AFCE-AA4B79DC8E18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414400-90D4-476B-8FA2-6D64074A301E}"/>
              </a:ext>
            </a:extLst>
          </p:cNvPr>
          <p:cNvGrpSpPr/>
          <p:nvPr/>
        </p:nvGrpSpPr>
        <p:grpSpPr>
          <a:xfrm>
            <a:off x="661737" y="2690734"/>
            <a:ext cx="5445960" cy="5502777"/>
            <a:chOff x="661737" y="2690734"/>
            <a:chExt cx="5445960" cy="55027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8E8FF66-8EB4-4834-A67D-3C78CDDDBDBC}"/>
                </a:ext>
              </a:extLst>
            </p:cNvPr>
            <p:cNvSpPr/>
            <p:nvPr/>
          </p:nvSpPr>
          <p:spPr>
            <a:xfrm>
              <a:off x="661737" y="2829234"/>
              <a:ext cx="5445960" cy="53642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4EEBE9-7F34-4B61-9814-A26AB7035F96}"/>
                </a:ext>
              </a:extLst>
            </p:cNvPr>
            <p:cNvSpPr txBox="1"/>
            <p:nvPr/>
          </p:nvSpPr>
          <p:spPr>
            <a:xfrm>
              <a:off x="2229693" y="2690734"/>
              <a:ext cx="232514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70C0"/>
                  </a:solidFill>
                </a:rPr>
                <a:t> &lt;</a:t>
              </a:r>
              <a:r>
                <a:rPr lang="ko-KR" altLang="en-US" sz="1200" b="1">
                  <a:solidFill>
                    <a:srgbClr val="0070C0"/>
                  </a:solidFill>
                </a:rPr>
                <a:t>엔티티를 활용한 센텐스 확장</a:t>
              </a:r>
              <a:r>
                <a:rPr lang="en-US" altLang="ko-KR" sz="1200" b="1">
                  <a:solidFill>
                    <a:srgbClr val="0070C0"/>
                  </a:solidFill>
                </a:rPr>
                <a:t>&gt;</a:t>
              </a:r>
              <a:endParaRPr lang="ko-KR" altLang="en-US" sz="1200" b="1">
                <a:solidFill>
                  <a:srgbClr val="0070C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D032C9-4B17-470B-8BAA-63973D085F10}"/>
                </a:ext>
              </a:extLst>
            </p:cNvPr>
            <p:cNvSpPr txBox="1"/>
            <p:nvPr/>
          </p:nvSpPr>
          <p:spPr>
            <a:xfrm>
              <a:off x="2499101" y="3560526"/>
              <a:ext cx="1859797" cy="355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>
                  <a:highlight>
                    <a:srgbClr val="00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긴급</a:t>
              </a:r>
              <a:r>
                <a:rPr kumimoji="1" lang="ko-KR" altLang="en-US" sz="1300">
                  <a:highlight>
                    <a:srgbClr val="FF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여권</a:t>
              </a:r>
              <a:r>
                <a:rPr kumimoji="1" lang="ko-KR" altLang="en-US" sz="130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kumimoji="1" lang="ko-KR" altLang="en-US" sz="1300">
                  <a:highlight>
                    <a:srgbClr val="FF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발급</a:t>
              </a:r>
              <a:r>
                <a:rPr kumimoji="1" lang="ko-KR" altLang="en-US" sz="130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시 </a:t>
              </a:r>
              <a:r>
                <a:rPr kumimoji="1" lang="ko-KR" altLang="en-US" sz="1300">
                  <a:highlight>
                    <a:srgbClr val="00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구비서류</a:t>
              </a:r>
              <a:endParaRPr kumimoji="1" lang="en-US" altLang="ko-KR" sz="130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1E331EF-69BE-4992-900C-7944C86C6811}"/>
                </a:ext>
              </a:extLst>
            </p:cNvPr>
            <p:cNvGrpSpPr/>
            <p:nvPr/>
          </p:nvGrpSpPr>
          <p:grpSpPr>
            <a:xfrm>
              <a:off x="2480505" y="4252553"/>
              <a:ext cx="625442" cy="892646"/>
              <a:chOff x="862043" y="2883629"/>
              <a:chExt cx="625442" cy="892646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FAFE512E-5A0A-4F45-9D24-85DC8C206C22}"/>
                  </a:ext>
                </a:extLst>
              </p:cNvPr>
              <p:cNvSpPr/>
              <p:nvPr/>
            </p:nvSpPr>
            <p:spPr>
              <a:xfrm>
                <a:off x="951635" y="3116062"/>
                <a:ext cx="535850" cy="66021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>
                    <a:solidFill>
                      <a:schemeClr val="tx1"/>
                    </a:solidFill>
                    <a:highlight>
                      <a:srgbClr val="00FF00"/>
                    </a:highlight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긴급</a:t>
                </a:r>
                <a:endParaRPr kumimoji="1" lang="en-US" altLang="ko-KR" sz="1100">
                  <a:solidFill>
                    <a:schemeClr val="tx1"/>
                  </a:solidFill>
                  <a:highlight>
                    <a:srgbClr val="00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위급</a:t>
                </a:r>
                <a:endParaRPr kumimoji="1" lang="en-US" altLang="ko-KR" sz="110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06705F-CB29-4644-A0B4-7059AE2B78FE}"/>
                  </a:ext>
                </a:extLst>
              </p:cNvPr>
              <p:cNvSpPr txBox="1"/>
              <p:nvPr/>
            </p:nvSpPr>
            <p:spPr>
              <a:xfrm>
                <a:off x="862043" y="2883629"/>
                <a:ext cx="486995" cy="3550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300">
                    <a:highlight>
                      <a:srgbClr val="00FF00"/>
                    </a:highlight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긴급</a:t>
                </a:r>
                <a:endParaRPr kumimoji="1" lang="en-US" altLang="ko-KR" sz="1300">
                  <a:highlight>
                    <a:srgbClr val="00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</p:grp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4CA80FF-AACC-4BBA-9460-0655E9AC976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2724003" y="3902694"/>
              <a:ext cx="0" cy="34985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CC827AB-A8FD-47E1-B404-3EF9FE6C056E}"/>
                </a:ext>
              </a:extLst>
            </p:cNvPr>
            <p:cNvCxnSpPr>
              <a:cxnSpLocks/>
            </p:cNvCxnSpPr>
            <p:nvPr/>
          </p:nvCxnSpPr>
          <p:spPr>
            <a:xfrm>
              <a:off x="3377563" y="3902694"/>
              <a:ext cx="0" cy="34985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85EDD5-5A6B-4C09-A2A9-96B01DE3AD2E}"/>
                </a:ext>
              </a:extLst>
            </p:cNvPr>
            <p:cNvGrpSpPr/>
            <p:nvPr/>
          </p:nvGrpSpPr>
          <p:grpSpPr>
            <a:xfrm>
              <a:off x="3172044" y="4257728"/>
              <a:ext cx="991624" cy="892646"/>
              <a:chOff x="1538510" y="3723007"/>
              <a:chExt cx="991624" cy="89264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7E3286C-F00A-4FFB-BEC2-E9CE99933726}"/>
                  </a:ext>
                </a:extLst>
              </p:cNvPr>
              <p:cNvSpPr/>
              <p:nvPr/>
            </p:nvSpPr>
            <p:spPr>
              <a:xfrm>
                <a:off x="1625729" y="3955440"/>
                <a:ext cx="904405" cy="66021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>
                    <a:solidFill>
                      <a:schemeClr val="tx1"/>
                    </a:solidFill>
                    <a:highlight>
                      <a:srgbClr val="FFFF00"/>
                    </a:highlight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발급</a:t>
                </a:r>
                <a:r>
                  <a:rPr kumimoji="1" lang="ko-KR" altLang="en-US" sz="110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  발부</a:t>
                </a:r>
                <a:endParaRPr kumimoji="1" lang="en-US" altLang="ko-KR" sz="110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발행  교부</a:t>
                </a:r>
                <a:endParaRPr kumimoji="1" lang="en-US" altLang="ko-KR" sz="110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B564BC-5F94-4933-9764-7099D02F764A}"/>
                  </a:ext>
                </a:extLst>
              </p:cNvPr>
              <p:cNvSpPr txBox="1"/>
              <p:nvPr/>
            </p:nvSpPr>
            <p:spPr>
              <a:xfrm>
                <a:off x="1538510" y="3723007"/>
                <a:ext cx="455274" cy="3550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300">
                    <a:highlight>
                      <a:srgbClr val="FFFF00"/>
                    </a:highlight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발급</a:t>
                </a:r>
                <a:endParaRPr kumimoji="1" lang="en-US" altLang="ko-KR" sz="1300">
                  <a:highlight>
                    <a:srgbClr val="FF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58CB2A2-E498-48A6-9E01-98F230F5106B}"/>
                </a:ext>
              </a:extLst>
            </p:cNvPr>
            <p:cNvGrpSpPr/>
            <p:nvPr/>
          </p:nvGrpSpPr>
          <p:grpSpPr>
            <a:xfrm>
              <a:off x="4316984" y="4043838"/>
              <a:ext cx="1544156" cy="892646"/>
              <a:chOff x="1538511" y="3723007"/>
              <a:chExt cx="991623" cy="89264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90D5050-257D-4F0B-B72C-1FCE6F83606B}"/>
                  </a:ext>
                </a:extLst>
              </p:cNvPr>
              <p:cNvSpPr/>
              <p:nvPr/>
            </p:nvSpPr>
            <p:spPr>
              <a:xfrm>
                <a:off x="1625729" y="3955440"/>
                <a:ext cx="904405" cy="66021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>
                    <a:solidFill>
                      <a:schemeClr val="tx1"/>
                    </a:solidFill>
                    <a:highlight>
                      <a:srgbClr val="00FFFF"/>
                    </a:highlight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구비서류</a:t>
                </a:r>
                <a:r>
                  <a:rPr kumimoji="1" lang="ko-KR" altLang="en-US" sz="110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  증빙서류</a:t>
                </a:r>
                <a:endParaRPr kumimoji="1" lang="en-US" altLang="ko-KR" sz="110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100">
                    <a:solidFill>
                      <a:schemeClr val="tx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지참서류 제출서류</a:t>
                </a:r>
                <a:endParaRPr kumimoji="1" lang="en-US" altLang="ko-KR" sz="110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F67ACB-E385-494C-971F-9A2EBF39954B}"/>
                  </a:ext>
                </a:extLst>
              </p:cNvPr>
              <p:cNvSpPr txBox="1"/>
              <p:nvPr/>
            </p:nvSpPr>
            <p:spPr>
              <a:xfrm>
                <a:off x="1538511" y="3723007"/>
                <a:ext cx="478530" cy="3550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300">
                    <a:highlight>
                      <a:srgbClr val="00FFFF"/>
                    </a:highlight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구비서류</a:t>
                </a:r>
                <a:endParaRPr kumimoji="1" lang="en-US" altLang="ko-KR" sz="1300">
                  <a:highlight>
                    <a:srgbClr val="00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9B7784E-9BCA-46D4-BA28-696E4273A435}"/>
                </a:ext>
              </a:extLst>
            </p:cNvPr>
            <p:cNvGrpSpPr/>
            <p:nvPr/>
          </p:nvGrpSpPr>
          <p:grpSpPr>
            <a:xfrm>
              <a:off x="3959479" y="3880164"/>
              <a:ext cx="399419" cy="372389"/>
              <a:chOff x="3468484" y="3035021"/>
              <a:chExt cx="399419" cy="372389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A81FC1DF-49BC-49D0-9B33-3663EF15C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8484" y="3035021"/>
                <a:ext cx="0" cy="372389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B1C18FA-CD29-4F99-8FFF-7798C25FC2B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81709" y="3203860"/>
                <a:ext cx="0" cy="372389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6A0CD3-BE58-42ED-8A82-829DC7F917B6}"/>
                </a:ext>
              </a:extLst>
            </p:cNvPr>
            <p:cNvSpPr txBox="1"/>
            <p:nvPr/>
          </p:nvSpPr>
          <p:spPr>
            <a:xfrm>
              <a:off x="1169040" y="3540513"/>
              <a:ext cx="1058944" cy="392803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센텐스 작성</a:t>
              </a:r>
              <a:endParaRPr kumimoji="1" lang="en-US" altLang="ko-KR" sz="130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F92BE3-4D1D-434C-8D1F-6B9CEFDDA67B}"/>
                </a:ext>
              </a:extLst>
            </p:cNvPr>
            <p:cNvSpPr txBox="1"/>
            <p:nvPr/>
          </p:nvSpPr>
          <p:spPr>
            <a:xfrm>
              <a:off x="1169040" y="4457202"/>
              <a:ext cx="1058944" cy="392803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엔티티 연결</a:t>
              </a:r>
              <a:endParaRPr kumimoji="1" lang="en-US" altLang="ko-KR" sz="130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B8BC10-5BAB-4E5B-952D-92C726EFB1D6}"/>
                </a:ext>
              </a:extLst>
            </p:cNvPr>
            <p:cNvSpPr txBox="1"/>
            <p:nvPr/>
          </p:nvSpPr>
          <p:spPr>
            <a:xfrm>
              <a:off x="859463" y="6581246"/>
              <a:ext cx="1368521" cy="392803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센텐스 자동 확장</a:t>
              </a:r>
              <a:endParaRPr kumimoji="1" lang="en-US" altLang="ko-KR" sz="130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33" name="막힌 원호 32">
              <a:extLst>
                <a:ext uri="{FF2B5EF4-FFF2-40B4-BE49-F238E27FC236}">
                  <a16:creationId xmlns:a16="http://schemas.microsoft.com/office/drawing/2014/main" id="{0F1CADDD-7196-4A24-A71E-917EAB1458E1}"/>
                </a:ext>
              </a:extLst>
            </p:cNvPr>
            <p:cNvSpPr/>
            <p:nvPr/>
          </p:nvSpPr>
          <p:spPr>
            <a:xfrm rot="16200000">
              <a:off x="2235043" y="3728798"/>
              <a:ext cx="276909" cy="96614"/>
            </a:xfrm>
            <a:prstGeom prst="blockArc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막힌 원호 33">
              <a:extLst>
                <a:ext uri="{FF2B5EF4-FFF2-40B4-BE49-F238E27FC236}">
                  <a16:creationId xmlns:a16="http://schemas.microsoft.com/office/drawing/2014/main" id="{EEF06231-5C96-47C4-A40A-B24F7825E7EE}"/>
                </a:ext>
              </a:extLst>
            </p:cNvPr>
            <p:cNvSpPr/>
            <p:nvPr/>
          </p:nvSpPr>
          <p:spPr>
            <a:xfrm rot="16200000">
              <a:off x="1736383" y="4629278"/>
              <a:ext cx="1251171" cy="119675"/>
            </a:xfrm>
            <a:prstGeom prst="blockArc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막힌 원호 34">
              <a:extLst>
                <a:ext uri="{FF2B5EF4-FFF2-40B4-BE49-F238E27FC236}">
                  <a16:creationId xmlns:a16="http://schemas.microsoft.com/office/drawing/2014/main" id="{49E7775C-91A4-4426-ABFA-C6D72A412237}"/>
                </a:ext>
              </a:extLst>
            </p:cNvPr>
            <p:cNvSpPr/>
            <p:nvPr/>
          </p:nvSpPr>
          <p:spPr>
            <a:xfrm rot="16200000">
              <a:off x="1683340" y="6741792"/>
              <a:ext cx="1380319" cy="142733"/>
            </a:xfrm>
            <a:prstGeom prst="blockArc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55C04A-98C5-40E2-8B92-FF3BEE83E225}"/>
                </a:ext>
              </a:extLst>
            </p:cNvPr>
            <p:cNvSpPr txBox="1"/>
            <p:nvPr/>
          </p:nvSpPr>
          <p:spPr>
            <a:xfrm>
              <a:off x="2570097" y="6025342"/>
              <a:ext cx="2878023" cy="15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>
                  <a:highlight>
                    <a:srgbClr val="00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긴급</a:t>
              </a:r>
              <a:r>
                <a:rPr kumimoji="1" lang="ko-KR" altLang="en-US" sz="1300">
                  <a:highlight>
                    <a:srgbClr val="FF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여권 </a:t>
              </a:r>
              <a:r>
                <a:rPr kumimoji="1" lang="ko-KR" altLang="en-US" sz="1300">
                  <a:highlight>
                    <a:srgbClr val="FF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발행</a:t>
              </a:r>
              <a:r>
                <a:rPr kumimoji="1" lang="ko-KR" altLang="en-US" sz="1300">
                  <a:highlight>
                    <a:srgbClr val="FF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시 </a:t>
              </a:r>
              <a:r>
                <a:rPr kumimoji="1" lang="ko-KR" altLang="en-US" sz="1300">
                  <a:highlight>
                    <a:srgbClr val="00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증빙서류</a:t>
              </a:r>
              <a:endParaRPr kumimoji="1" lang="en-US" altLang="ko-KR" sz="1300">
                <a:highlight>
                  <a:srgbClr val="00FFFF"/>
                </a:highlight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>
                  <a:highlight>
                    <a:srgbClr val="00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긴급</a:t>
              </a:r>
              <a:r>
                <a:rPr kumimoji="1" lang="ko-KR" altLang="en-US" sz="1300">
                  <a:highlight>
                    <a:srgbClr val="FF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여권 </a:t>
              </a:r>
              <a:r>
                <a:rPr kumimoji="1" lang="ko-KR" altLang="en-US" sz="1300">
                  <a:highlight>
                    <a:srgbClr val="FF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발부</a:t>
              </a:r>
              <a:r>
                <a:rPr kumimoji="1" lang="ko-KR" altLang="en-US" sz="1300">
                  <a:highlight>
                    <a:srgbClr val="FF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시 </a:t>
              </a:r>
              <a:r>
                <a:rPr kumimoji="1" lang="ko-KR" altLang="en-US" sz="1300">
                  <a:highlight>
                    <a:srgbClr val="00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제출서류</a:t>
              </a:r>
              <a:endParaRPr kumimoji="1" lang="en-US" altLang="ko-KR" sz="1300">
                <a:highlight>
                  <a:srgbClr val="00FFFF"/>
                </a:highlight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>
                  <a:highlight>
                    <a:srgbClr val="00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긴급</a:t>
              </a:r>
              <a:r>
                <a:rPr kumimoji="1" lang="ko-KR" altLang="en-US" sz="1300">
                  <a:highlight>
                    <a:srgbClr val="FF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여권 </a:t>
              </a:r>
              <a:r>
                <a:rPr kumimoji="1" lang="ko-KR" altLang="en-US" sz="1300">
                  <a:highlight>
                    <a:srgbClr val="FF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교부</a:t>
              </a:r>
              <a:r>
                <a:rPr kumimoji="1" lang="ko-KR" altLang="en-US" sz="1300">
                  <a:highlight>
                    <a:srgbClr val="FF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시 </a:t>
              </a:r>
              <a:r>
                <a:rPr kumimoji="1" lang="ko-KR" altLang="en-US" sz="1300">
                  <a:highlight>
                    <a:srgbClr val="00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구비서류</a:t>
              </a:r>
              <a:endParaRPr kumimoji="1" lang="en-US" altLang="ko-KR" sz="1300">
                <a:highlight>
                  <a:srgbClr val="00FFFF"/>
                </a:highlight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>
                  <a:highlight>
                    <a:srgbClr val="00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위급</a:t>
              </a:r>
              <a:r>
                <a:rPr kumimoji="1" lang="ko-KR" altLang="en-US" sz="1300">
                  <a:highlight>
                    <a:srgbClr val="FF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여권 </a:t>
              </a:r>
              <a:r>
                <a:rPr kumimoji="1" lang="ko-KR" altLang="en-US" sz="1300">
                  <a:highlight>
                    <a:srgbClr val="FF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발급</a:t>
              </a:r>
              <a:r>
                <a:rPr kumimoji="1" lang="ko-KR" altLang="en-US" sz="1300">
                  <a:highlight>
                    <a:srgbClr val="FF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시 </a:t>
              </a:r>
              <a:r>
                <a:rPr kumimoji="1" lang="ko-KR" altLang="en-US" sz="1300">
                  <a:highlight>
                    <a:srgbClr val="00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지참서류</a:t>
              </a:r>
              <a:endParaRPr kumimoji="1" lang="en-US" altLang="ko-KR" sz="1300">
                <a:highlight>
                  <a:srgbClr val="00FFFF"/>
                </a:highlight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>
                  <a:highlight>
                    <a:srgbClr val="00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위급</a:t>
              </a:r>
              <a:r>
                <a:rPr kumimoji="1" lang="ko-KR" altLang="en-US" sz="1300">
                  <a:highlight>
                    <a:srgbClr val="FF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여권 </a:t>
              </a:r>
              <a:r>
                <a:rPr kumimoji="1" lang="ko-KR" altLang="en-US" sz="1300">
                  <a:highlight>
                    <a:srgbClr val="FFFF00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발행</a:t>
              </a:r>
              <a:r>
                <a:rPr kumimoji="1" lang="ko-KR" altLang="en-US" sz="1300">
                  <a:highlight>
                    <a:srgbClr val="FF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시 </a:t>
              </a:r>
              <a:r>
                <a:rPr kumimoji="1" lang="ko-KR" altLang="en-US" sz="1300">
                  <a:highlight>
                    <a:srgbClr val="00FFFF"/>
                  </a:highligh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증빙서류</a:t>
              </a:r>
              <a:endParaRPr kumimoji="1" lang="en-US" altLang="ko-KR" sz="1300">
                <a:highlight>
                  <a:srgbClr val="00FFFF"/>
                </a:highlight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3C15ED6B-6B72-4C74-A8E7-BC7FBA2739C6}"/>
                </a:ext>
              </a:extLst>
            </p:cNvPr>
            <p:cNvSpPr/>
            <p:nvPr/>
          </p:nvSpPr>
          <p:spPr>
            <a:xfrm rot="16200000" flipH="1">
              <a:off x="3276830" y="5487712"/>
              <a:ext cx="355034" cy="34594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07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61B4654-312E-4020-B997-4DC6B8FAA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5" y="3229484"/>
            <a:ext cx="6613613" cy="2968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구축 기본 개념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713F1E-3514-4F61-8D37-C49670025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68ED9-A9C7-4A2D-B8F2-1CE0EC1FED23}"/>
              </a:ext>
            </a:extLst>
          </p:cNvPr>
          <p:cNvSpPr txBox="1"/>
          <p:nvPr/>
        </p:nvSpPr>
        <p:spPr>
          <a:xfrm>
            <a:off x="496971" y="6659328"/>
            <a:ext cx="5864056" cy="162627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파라미터를</a:t>
            </a:r>
            <a:r>
              <a:rPr lang="ko-KR" altLang="en-US" sz="1200" dirty="0">
                <a:latin typeface="+mn-ea"/>
              </a:rPr>
              <a:t> 활용하면 하나의 </a:t>
            </a:r>
            <a:r>
              <a:rPr lang="ko-KR" altLang="en-US" sz="1200" dirty="0" err="1">
                <a:latin typeface="+mn-ea"/>
              </a:rPr>
              <a:t>인텐트</a:t>
            </a:r>
            <a:r>
              <a:rPr lang="ko-KR" altLang="en-US" sz="1200" dirty="0">
                <a:latin typeface="+mn-ea"/>
              </a:rPr>
              <a:t> 안에서 여러 가지 답변을 내보낼 수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그림은 </a:t>
            </a:r>
            <a:r>
              <a:rPr lang="en-US" altLang="ko-KR" sz="1200" dirty="0">
                <a:latin typeface="+mn-ea"/>
              </a:rPr>
              <a:t>‘</a:t>
            </a:r>
            <a:r>
              <a:rPr lang="ko-KR" altLang="en-US" sz="1200" dirty="0">
                <a:latin typeface="+mn-ea"/>
              </a:rPr>
              <a:t>한강공원</a:t>
            </a:r>
            <a:r>
              <a:rPr lang="en-US" altLang="ko-KR" sz="1200" dirty="0">
                <a:latin typeface="+mn-ea"/>
              </a:rPr>
              <a:t>_</a:t>
            </a:r>
            <a:r>
              <a:rPr lang="ko-KR" altLang="en-US" sz="1200" dirty="0">
                <a:latin typeface="+mn-ea"/>
              </a:rPr>
              <a:t>구분</a:t>
            </a:r>
            <a:r>
              <a:rPr lang="en-US" altLang="ko-KR" sz="1200" dirty="0">
                <a:latin typeface="+mn-ea"/>
              </a:rPr>
              <a:t>‘</a:t>
            </a:r>
            <a:r>
              <a:rPr lang="ko-KR" altLang="en-US" sz="1200" dirty="0">
                <a:latin typeface="+mn-ea"/>
              </a:rPr>
              <a:t>을 </a:t>
            </a:r>
            <a:r>
              <a:rPr lang="ko-KR" altLang="en-US" sz="1200" dirty="0" err="1">
                <a:latin typeface="+mn-ea"/>
              </a:rPr>
              <a:t>파라미터로</a:t>
            </a:r>
            <a:r>
              <a:rPr lang="ko-KR" altLang="en-US" sz="1200" dirty="0">
                <a:latin typeface="+mn-ea"/>
              </a:rPr>
              <a:t> 지정한 경우를 나타낸 것인데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강서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잠실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반포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뚝섬 등 </a:t>
            </a:r>
            <a:r>
              <a:rPr lang="en-US" altLang="ko-KR" sz="1200" dirty="0">
                <a:latin typeface="+mn-ea"/>
              </a:rPr>
              <a:t>‘</a:t>
            </a:r>
            <a:r>
              <a:rPr lang="ko-KR" altLang="en-US" sz="1200" dirty="0">
                <a:latin typeface="+mn-ea"/>
              </a:rPr>
              <a:t>한강공원</a:t>
            </a:r>
            <a:r>
              <a:rPr lang="en-US" altLang="ko-KR" sz="1200" dirty="0">
                <a:latin typeface="+mn-ea"/>
              </a:rPr>
              <a:t>_</a:t>
            </a:r>
            <a:r>
              <a:rPr lang="ko-KR" altLang="en-US" sz="1200" dirty="0">
                <a:latin typeface="+mn-ea"/>
              </a:rPr>
              <a:t>구분</a:t>
            </a:r>
            <a:r>
              <a:rPr lang="en-US" altLang="ko-KR" sz="1200" dirty="0">
                <a:latin typeface="+mn-ea"/>
              </a:rPr>
              <a:t>‘ </a:t>
            </a:r>
            <a:r>
              <a:rPr lang="ko-KR" altLang="en-US" sz="1200" dirty="0" err="1">
                <a:latin typeface="+mn-ea"/>
              </a:rPr>
              <a:t>엔티티</a:t>
            </a:r>
            <a:r>
              <a:rPr lang="ko-KR" altLang="en-US" sz="1200" dirty="0">
                <a:latin typeface="+mn-ea"/>
              </a:rPr>
              <a:t> 값에 따라 </a:t>
            </a:r>
            <a:r>
              <a:rPr lang="ko-KR" altLang="en-US" sz="1200" dirty="0" err="1">
                <a:latin typeface="+mn-ea"/>
              </a:rPr>
              <a:t>챗봇의</a:t>
            </a:r>
            <a:r>
              <a:rPr lang="ko-KR" altLang="en-US" sz="1200" dirty="0">
                <a:latin typeface="+mn-ea"/>
              </a:rPr>
              <a:t> 답변이 각각 다르게 출력된다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 algn="just"/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또한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해당 </a:t>
            </a:r>
            <a:r>
              <a:rPr lang="ko-KR" altLang="en-US" sz="1200" dirty="0" err="1">
                <a:latin typeface="+mn-ea"/>
              </a:rPr>
              <a:t>엔티티값을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비운채로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한강공원 주차요금 얼마야</a:t>
            </a:r>
            <a:r>
              <a:rPr lang="en-US" altLang="ko-KR" sz="1200" dirty="0">
                <a:latin typeface="+mn-ea"/>
              </a:rPr>
              <a:t>?”</a:t>
            </a:r>
            <a:r>
              <a:rPr lang="ko-KR" altLang="en-US" sz="1200" dirty="0">
                <a:latin typeface="+mn-ea"/>
              </a:rPr>
              <a:t>라고 발화하는 경우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챗봇은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재질의를</a:t>
            </a:r>
            <a:r>
              <a:rPr lang="ko-KR" altLang="en-US" sz="1200" dirty="0">
                <a:latin typeface="+mn-ea"/>
              </a:rPr>
              <a:t> 통해 정확한 값을 사용자로부터 입력 받는다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6C4165-31B4-40C6-980B-1B2DC4AE7789}"/>
              </a:ext>
            </a:extLst>
          </p:cNvPr>
          <p:cNvSpPr txBox="1"/>
          <p:nvPr/>
        </p:nvSpPr>
        <p:spPr>
          <a:xfrm>
            <a:off x="2389908" y="3064987"/>
            <a:ext cx="207818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 &lt;</a:t>
            </a:r>
            <a:r>
              <a:rPr lang="ko-KR" altLang="en-US" sz="1200" b="1" dirty="0" err="1">
                <a:solidFill>
                  <a:srgbClr val="0070C0"/>
                </a:solidFill>
              </a:rPr>
              <a:t>파라미터</a:t>
            </a:r>
            <a:r>
              <a:rPr lang="ko-KR" altLang="en-US" sz="1200" b="1" dirty="0">
                <a:solidFill>
                  <a:srgbClr val="0070C0"/>
                </a:solidFill>
              </a:rPr>
              <a:t> 예시 </a:t>
            </a:r>
            <a:r>
              <a:rPr lang="en-US" altLang="ko-KR" sz="1200" b="1" dirty="0">
                <a:solidFill>
                  <a:srgbClr val="0070C0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한강공원</a:t>
            </a:r>
            <a:r>
              <a:rPr lang="en-US" altLang="ko-KR" sz="1200" b="1" dirty="0">
                <a:solidFill>
                  <a:srgbClr val="0070C0"/>
                </a:solidFill>
              </a:rPr>
              <a:t>&gt;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1749A-74DA-47EC-84EC-B52F9DA4539B}"/>
              </a:ext>
            </a:extLst>
          </p:cNvPr>
          <p:cNvSpPr txBox="1"/>
          <p:nvPr/>
        </p:nvSpPr>
        <p:spPr>
          <a:xfrm>
            <a:off x="438151" y="1584566"/>
            <a:ext cx="6121400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3.1.3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센텐스에 </a:t>
            </a:r>
            <a:r>
              <a:rPr lang="ko-KR" altLang="en-US" sz="1200" dirty="0" err="1">
                <a:latin typeface="+mn-ea"/>
              </a:rPr>
              <a:t>태깅된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엔티티는</a:t>
            </a:r>
            <a:r>
              <a:rPr lang="ko-KR" altLang="en-US" sz="1200" dirty="0">
                <a:latin typeface="+mn-ea"/>
              </a:rPr>
              <a:t> 구문 분석 및 센텐스 확장을 위해 쓰일 뿐만 아니라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때로는 </a:t>
            </a:r>
            <a:r>
              <a:rPr lang="ko-KR" altLang="en-US" sz="1200" dirty="0" err="1">
                <a:latin typeface="+mn-ea"/>
              </a:rPr>
              <a:t>파라미터</a:t>
            </a:r>
            <a:r>
              <a:rPr lang="en-US" altLang="ko-KR" sz="1200" dirty="0">
                <a:latin typeface="+mn-ea"/>
              </a:rPr>
              <a:t>(Parameter;</a:t>
            </a:r>
            <a:r>
              <a:rPr lang="ko-KR" altLang="en-US" sz="1200" dirty="0">
                <a:latin typeface="+mn-ea"/>
              </a:rPr>
              <a:t> 종속변수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로도 활용된다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 err="1">
                <a:latin typeface="+mn-ea"/>
              </a:rPr>
              <a:t>엔티티를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파라미터로</a:t>
            </a:r>
            <a:r>
              <a:rPr lang="ko-KR" altLang="en-US" sz="1200" dirty="0">
                <a:latin typeface="+mn-ea"/>
              </a:rPr>
              <a:t> 지정하는 경우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사용자가 </a:t>
            </a:r>
            <a:r>
              <a:rPr lang="ko-KR" altLang="en-US" sz="1200" dirty="0" err="1">
                <a:latin typeface="+mn-ea"/>
              </a:rPr>
              <a:t>필수값</a:t>
            </a:r>
            <a:r>
              <a:rPr lang="ko-KR" altLang="en-US" sz="1200" dirty="0">
                <a:latin typeface="+mn-ea"/>
              </a:rPr>
              <a:t> 없이 발화를 입력하면 </a:t>
            </a:r>
            <a:r>
              <a:rPr lang="en-US" altLang="ko-KR" sz="1200" dirty="0">
                <a:latin typeface="+mn-ea"/>
              </a:rPr>
              <a:t>‘</a:t>
            </a:r>
            <a:r>
              <a:rPr lang="ko-KR" altLang="en-US" sz="1200" dirty="0">
                <a:latin typeface="+mn-ea"/>
              </a:rPr>
              <a:t>재질의 프로세스</a:t>
            </a:r>
            <a:r>
              <a:rPr lang="en-US" altLang="ko-KR" sz="1200" dirty="0">
                <a:latin typeface="+mn-ea"/>
              </a:rPr>
              <a:t>’</a:t>
            </a:r>
            <a:r>
              <a:rPr lang="ko-KR" altLang="en-US" sz="1200" dirty="0">
                <a:latin typeface="+mn-ea"/>
              </a:rPr>
              <a:t>가 발동된다</a:t>
            </a:r>
            <a:r>
              <a:rPr lang="en-US" altLang="ko-KR" sz="1200" dirty="0">
                <a:latin typeface="+mn-ea"/>
              </a:rPr>
              <a:t>.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423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도메인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713F1E-3514-4F61-8D37-C49670025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E8FF66-8EB4-4834-A67D-3C78CDDDBDBC}"/>
              </a:ext>
            </a:extLst>
          </p:cNvPr>
          <p:cNvSpPr/>
          <p:nvPr/>
        </p:nvSpPr>
        <p:spPr>
          <a:xfrm>
            <a:off x="192505" y="2622884"/>
            <a:ext cx="6412832" cy="45203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EEBE9-7F34-4B61-9814-A26AB7035F96}"/>
              </a:ext>
            </a:extLst>
          </p:cNvPr>
          <p:cNvSpPr txBox="1"/>
          <p:nvPr/>
        </p:nvSpPr>
        <p:spPr>
          <a:xfrm>
            <a:off x="2640716" y="2485732"/>
            <a:ext cx="15765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&lt;</a:t>
            </a:r>
            <a:r>
              <a:rPr lang="ko-KR" altLang="en-US" sz="1200" b="1">
                <a:solidFill>
                  <a:srgbClr val="0070C0"/>
                </a:solidFill>
              </a:rPr>
              <a:t>지식 관리 구조도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B29D9-3C04-4AD9-8E25-368B26999B19}"/>
              </a:ext>
            </a:extLst>
          </p:cNvPr>
          <p:cNvSpPr txBox="1"/>
          <p:nvPr/>
        </p:nvSpPr>
        <p:spPr>
          <a:xfrm>
            <a:off x="483937" y="1603894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err="1">
                <a:latin typeface="+mn-ea"/>
              </a:rPr>
              <a:t>Teana</a:t>
            </a:r>
            <a:r>
              <a:rPr lang="en-US" altLang="ko-KR" sz="1200">
                <a:latin typeface="+mn-ea"/>
              </a:rPr>
              <a:t> Studio</a:t>
            </a:r>
            <a:r>
              <a:rPr lang="ko-KR" altLang="en-US" sz="1200">
                <a:latin typeface="+mn-ea"/>
              </a:rPr>
              <a:t>의 지식관리는 다음과 같은 구조를 가진다</a:t>
            </a:r>
            <a:r>
              <a:rPr lang="en-US" altLang="ko-KR" sz="1200"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843AE0-CB43-4DC9-AD0A-1CC70B5F0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4" y="3004654"/>
            <a:ext cx="6304908" cy="386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6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도메인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B31CD4-9872-4E70-A222-AEEA2D3A0B4A}"/>
              </a:ext>
            </a:extLst>
          </p:cNvPr>
          <p:cNvSpPr txBox="1"/>
          <p:nvPr/>
        </p:nvSpPr>
        <p:spPr>
          <a:xfrm>
            <a:off x="426296" y="1646514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200">
                <a:latin typeface="+mn-ea"/>
              </a:rPr>
              <a:t>도메인은</a:t>
            </a:r>
            <a:r>
              <a:rPr lang="en-US" altLang="ko-KR" sz="1200">
                <a:latin typeface="+mn-ea"/>
              </a:rPr>
              <a:t> </a:t>
            </a:r>
            <a:r>
              <a:rPr lang="en-US" altLang="ko-KR" sz="1200" err="1">
                <a:latin typeface="+mn-ea"/>
              </a:rPr>
              <a:t>Teana</a:t>
            </a:r>
            <a:r>
              <a:rPr lang="en-US" altLang="ko-KR" sz="1200">
                <a:latin typeface="+mn-ea"/>
              </a:rPr>
              <a:t> Studio</a:t>
            </a:r>
            <a:r>
              <a:rPr lang="ko-KR" altLang="ko-KR" sz="1200">
                <a:latin typeface="+mn-ea"/>
              </a:rPr>
              <a:t>에서의 가장 큰 지식 단위이다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ko-KR" sz="1200">
                <a:latin typeface="+mn-ea"/>
              </a:rPr>
              <a:t>도메인 등록을 해야 지식을 생성할 수 있으며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ko-KR" sz="1200">
                <a:latin typeface="+mn-ea"/>
              </a:rPr>
              <a:t>도메인을 삭제하면 도메인에 종속된 지식들은 전부 삭제된다</a:t>
            </a:r>
            <a:r>
              <a:rPr lang="en-US" altLang="ko-KR" sz="1200">
                <a:latin typeface="+mn-ea"/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0EC2D6-9612-48BB-8495-A36A564CFA4E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5" y="3188812"/>
            <a:ext cx="6344454" cy="248244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CA35F9-C4E6-4391-9E23-41ACB0AB8138}"/>
              </a:ext>
            </a:extLst>
          </p:cNvPr>
          <p:cNvSpPr/>
          <p:nvPr/>
        </p:nvSpPr>
        <p:spPr>
          <a:xfrm>
            <a:off x="137027" y="3005124"/>
            <a:ext cx="6580408" cy="276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8C9DF1-9A42-4B2A-9B31-534035955F2E}"/>
              </a:ext>
            </a:extLst>
          </p:cNvPr>
          <p:cNvSpPr txBox="1"/>
          <p:nvPr/>
        </p:nvSpPr>
        <p:spPr>
          <a:xfrm>
            <a:off x="2753068" y="2866624"/>
            <a:ext cx="13759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 &lt;</a:t>
            </a:r>
            <a:r>
              <a:rPr lang="ko-KR" altLang="en-US" sz="1200" b="1">
                <a:solidFill>
                  <a:srgbClr val="0070C0"/>
                </a:solidFill>
              </a:rPr>
              <a:t>도메인의 구조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28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88" y="2684539"/>
            <a:ext cx="2643625" cy="2000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도메인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B31CD4-9872-4E70-A222-AEEA2D3A0B4A}"/>
              </a:ext>
            </a:extLst>
          </p:cNvPr>
          <p:cNvSpPr txBox="1"/>
          <p:nvPr/>
        </p:nvSpPr>
        <p:spPr>
          <a:xfrm>
            <a:off x="591355" y="1619244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메뉴 가장 상단에 현재의 도메인명을 클릭하면 다른 도메인으로 전환할 수 있다</a:t>
            </a:r>
            <a:r>
              <a:rPr lang="en-US" altLang="ko-KR" sz="12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도메인 목록을 클릭하면 도메인 관리 페이지로 접근할 수 있다</a:t>
            </a:r>
            <a:r>
              <a:rPr lang="en-US" altLang="ko-KR" sz="1200">
                <a:latin typeface="+mn-ea"/>
              </a:rPr>
              <a:t>.</a:t>
            </a:r>
            <a:endParaRPr lang="ko-KR" altLang="ko-KR" sz="120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EBC88F-874C-4783-8DCE-1C2B8D057F23}"/>
              </a:ext>
            </a:extLst>
          </p:cNvPr>
          <p:cNvCxnSpPr>
            <a:cxnSpLocks/>
          </p:cNvCxnSpPr>
          <p:nvPr/>
        </p:nvCxnSpPr>
        <p:spPr>
          <a:xfrm>
            <a:off x="2895476" y="2920205"/>
            <a:ext cx="8177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FD8A87-4749-473F-833E-2C4358E13A70}"/>
              </a:ext>
            </a:extLst>
          </p:cNvPr>
          <p:cNvSpPr/>
          <p:nvPr/>
        </p:nvSpPr>
        <p:spPr>
          <a:xfrm>
            <a:off x="3725281" y="2663204"/>
            <a:ext cx="2727907" cy="210129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3088A9-9639-4084-B051-D9EDAA94C5FB}"/>
              </a:ext>
            </a:extLst>
          </p:cNvPr>
          <p:cNvSpPr/>
          <p:nvPr/>
        </p:nvSpPr>
        <p:spPr>
          <a:xfrm>
            <a:off x="5706172" y="3186871"/>
            <a:ext cx="694628" cy="25244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A995145-C2EC-4785-92E6-555E639FB474}"/>
              </a:ext>
            </a:extLst>
          </p:cNvPr>
          <p:cNvCxnSpPr>
            <a:cxnSpLocks/>
          </p:cNvCxnSpPr>
          <p:nvPr/>
        </p:nvCxnSpPr>
        <p:spPr>
          <a:xfrm>
            <a:off x="5127732" y="4826261"/>
            <a:ext cx="0" cy="620249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45182-49C9-4278-884E-5D8216083654}"/>
              </a:ext>
            </a:extLst>
          </p:cNvPr>
          <p:cNvSpPr/>
          <p:nvPr/>
        </p:nvSpPr>
        <p:spPr>
          <a:xfrm>
            <a:off x="356513" y="5577070"/>
            <a:ext cx="6096675" cy="285789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F37845-D536-49A1-96C5-0B5FC703D6A3}"/>
              </a:ext>
            </a:extLst>
          </p:cNvPr>
          <p:cNvSpPr/>
          <p:nvPr/>
        </p:nvSpPr>
        <p:spPr>
          <a:xfrm>
            <a:off x="1675601" y="2636603"/>
            <a:ext cx="1174755" cy="52387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780C09-4E34-4BB5-9140-C8F27431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33" y="2636603"/>
            <a:ext cx="1181100" cy="523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58" y="2663204"/>
            <a:ext cx="1005840" cy="449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5617833"/>
            <a:ext cx="5995988" cy="26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5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633B7E7-019B-4B9B-A1D9-AFAACC4E3507}"/>
              </a:ext>
            </a:extLst>
          </p:cNvPr>
          <p:cNvGrpSpPr/>
          <p:nvPr/>
        </p:nvGrpSpPr>
        <p:grpSpPr>
          <a:xfrm>
            <a:off x="368300" y="785004"/>
            <a:ext cx="6120000" cy="300998"/>
            <a:chOff x="368300" y="785004"/>
            <a:chExt cx="6120000" cy="30099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CA7F947-52B2-48BD-89BC-4C74FB5DECF7}"/>
                </a:ext>
              </a:extLst>
            </p:cNvPr>
            <p:cNvCxnSpPr/>
            <p:nvPr userDrawn="1"/>
          </p:nvCxnSpPr>
          <p:spPr>
            <a:xfrm>
              <a:off x="368300" y="1086001"/>
              <a:ext cx="6120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7984A3-EE1B-450F-A454-FC39F651B3DD}"/>
                </a:ext>
              </a:extLst>
            </p:cNvPr>
            <p:cNvSpPr/>
            <p:nvPr userDrawn="1"/>
          </p:nvSpPr>
          <p:spPr>
            <a:xfrm>
              <a:off x="368300" y="785004"/>
              <a:ext cx="1168269" cy="3009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latin typeface="+mn-ea"/>
                </a:rPr>
                <a:t>개 정 이 력</a:t>
              </a:r>
              <a:endParaRPr lang="ko-KR" altLang="en-US" sz="1400" b="1">
                <a:latin typeface="+mn-ea"/>
                <a:ea typeface="+mn-ea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820045"/>
              </p:ext>
            </p:extLst>
          </p:nvPr>
        </p:nvGraphicFramePr>
        <p:xfrm>
          <a:off x="471488" y="1333029"/>
          <a:ext cx="5915026" cy="76817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075">
                  <a:extLst>
                    <a:ext uri="{9D8B030D-6E8A-4147-A177-3AD203B41FA5}">
                      <a16:colId xmlns:a16="http://schemas.microsoft.com/office/drawing/2014/main" val="4264231938"/>
                    </a:ext>
                  </a:extLst>
                </a:gridCol>
                <a:gridCol w="1823363">
                  <a:extLst>
                    <a:ext uri="{9D8B030D-6E8A-4147-A177-3AD203B41FA5}">
                      <a16:colId xmlns:a16="http://schemas.microsoft.com/office/drawing/2014/main" val="3792100638"/>
                    </a:ext>
                  </a:extLst>
                </a:gridCol>
                <a:gridCol w="881147">
                  <a:extLst>
                    <a:ext uri="{9D8B030D-6E8A-4147-A177-3AD203B41FA5}">
                      <a16:colId xmlns:a16="http://schemas.microsoft.com/office/drawing/2014/main" val="1455237069"/>
                    </a:ext>
                  </a:extLst>
                </a:gridCol>
                <a:gridCol w="881147">
                  <a:extLst>
                    <a:ext uri="{9D8B030D-6E8A-4147-A177-3AD203B41FA5}">
                      <a16:colId xmlns:a16="http://schemas.microsoft.com/office/drawing/2014/main" val="2378844469"/>
                    </a:ext>
                  </a:extLst>
                </a:gridCol>
                <a:gridCol w="881147">
                  <a:extLst>
                    <a:ext uri="{9D8B030D-6E8A-4147-A177-3AD203B41FA5}">
                      <a16:colId xmlns:a16="http://schemas.microsoft.com/office/drawing/2014/main" val="1988853113"/>
                    </a:ext>
                  </a:extLst>
                </a:gridCol>
                <a:gridCol w="881147">
                  <a:extLst>
                    <a:ext uri="{9D8B030D-6E8A-4147-A177-3AD203B41FA5}">
                      <a16:colId xmlns:a16="http://schemas.microsoft.com/office/drawing/2014/main" val="2686162184"/>
                    </a:ext>
                  </a:extLst>
                </a:gridCol>
              </a:tblGrid>
              <a:tr h="429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버전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주요 제</a:t>
                      </a:r>
                      <a:r>
                        <a:rPr lang="en-US" altLang="ko-KR" sz="1400" b="1" u="none" strike="noStrike">
                          <a:effectLst/>
                        </a:rPr>
                        <a:t>/</a:t>
                      </a:r>
                      <a:r>
                        <a:rPr lang="ko-KR" altLang="en-US" sz="1400" b="1" u="none" strike="noStrike">
                          <a:effectLst/>
                        </a:rPr>
                        <a:t>개정 내용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작성일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작성자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승인자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시행일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50381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2021.11.15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김요나 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문다슬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김보미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739407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 내용 추가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2021.11.19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김영준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진청호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3513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최종본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완성</a:t>
                      </a: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2021.11.23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김보미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진청호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04542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16008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733488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11290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580214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20805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882072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82115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74423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717163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08394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75088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14146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664823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031661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955385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762603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298140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43664"/>
                  </a:ext>
                </a:extLst>
              </a:tr>
              <a:tr h="315570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246088"/>
                  </a:ext>
                </a:extLst>
              </a:tr>
              <a:tr h="254211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35" marR="5235" marT="523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835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8325A1-799C-48CF-A290-1841E1755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262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0" y="2917946"/>
            <a:ext cx="6686270" cy="289738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도메인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B31CD4-9872-4E70-A222-AEEA2D3A0B4A}"/>
              </a:ext>
            </a:extLst>
          </p:cNvPr>
          <p:cNvSpPr txBox="1"/>
          <p:nvPr/>
        </p:nvSpPr>
        <p:spPr>
          <a:xfrm>
            <a:off x="380333" y="1559704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도메인 관리 페이지에서는 도메인 목록과 해당 현황을 확인할 수 있으며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도메인을 생성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수정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삭제할 수 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ko-KR" sz="1200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1AD2A0-DF4B-4377-934F-F2DC6DD2F8F0}"/>
              </a:ext>
            </a:extLst>
          </p:cNvPr>
          <p:cNvSpPr/>
          <p:nvPr/>
        </p:nvSpPr>
        <p:spPr>
          <a:xfrm>
            <a:off x="4286648" y="5196196"/>
            <a:ext cx="1999852" cy="5148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ADE92B-2172-4DCC-938D-C9477092BE06}"/>
              </a:ext>
            </a:extLst>
          </p:cNvPr>
          <p:cNvSpPr/>
          <p:nvPr/>
        </p:nvSpPr>
        <p:spPr>
          <a:xfrm>
            <a:off x="87910" y="3163851"/>
            <a:ext cx="742944" cy="33473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F01597-5E62-4241-BBF8-539CE5E12B74}"/>
              </a:ext>
            </a:extLst>
          </p:cNvPr>
          <p:cNvSpPr txBox="1"/>
          <p:nvPr/>
        </p:nvSpPr>
        <p:spPr>
          <a:xfrm>
            <a:off x="340889" y="6158362"/>
            <a:ext cx="6307249" cy="15677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신규 도메인 생성</a:t>
            </a:r>
            <a:endParaRPr lang="en-US" altLang="ko-KR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</a:rPr>
              <a:t>도메인 삭제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수정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마우스 커서를 원하는 도메인 위로 옮기면 해당 버튼이 나타남</a:t>
            </a:r>
            <a:endParaRPr lang="en-US" altLang="ko-KR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n-ea"/>
              </a:rPr>
              <a:t>도메인 현황</a:t>
            </a:r>
            <a:r>
              <a:rPr lang="en-US" altLang="ko-KR" sz="1200">
                <a:latin typeface="+mn-ea"/>
              </a:rPr>
              <a:t> :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서브도메인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인텐트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엔티티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센텐스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챗플로우</a:t>
            </a:r>
            <a:endParaRPr lang="en-US" altLang="ko-KR" sz="1200">
              <a:latin typeface="+mn-ea"/>
            </a:endParaRPr>
          </a:p>
          <a:p>
            <a:r>
              <a:rPr lang="en-US" altLang="ko-KR" sz="1100">
                <a:latin typeface="+mn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+mn-ea"/>
              </a:rPr>
              <a:t>  * </a:t>
            </a:r>
            <a:r>
              <a:rPr lang="ko-KR" altLang="en-US" sz="1100">
                <a:latin typeface="+mn-ea"/>
              </a:rPr>
              <a:t>서브도메인</a:t>
            </a:r>
            <a:r>
              <a:rPr lang="en-US" altLang="ko-KR" sz="1100">
                <a:latin typeface="+mn-ea"/>
              </a:rPr>
              <a:t>? </a:t>
            </a:r>
            <a:r>
              <a:rPr lang="ko-KR" altLang="en-US" sz="1100">
                <a:latin typeface="+mn-ea"/>
              </a:rPr>
              <a:t>각 영역별 메인 도메인을 기준으로 서브 도메인을 구성할 수 있으며</a:t>
            </a:r>
            <a:r>
              <a:rPr lang="en-US" altLang="ko-KR" sz="1100">
                <a:latin typeface="+mn-ea"/>
              </a:rPr>
              <a:t>,</a:t>
            </a:r>
            <a:r>
              <a:rPr lang="ko-KR" altLang="en-US" sz="1100">
                <a:latin typeface="+mn-ea"/>
              </a:rPr>
              <a:t> 서브 도메인을 클릭하면 등록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수정</a:t>
            </a:r>
            <a:r>
              <a:rPr lang="en-US" altLang="ko-KR" sz="110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삭제할 수 있다</a:t>
            </a:r>
            <a:r>
              <a:rPr lang="en-US" altLang="ko-KR" sz="1100">
                <a:latin typeface="+mn-ea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1005DC-FAF8-4660-8778-114A0C2E4908}"/>
              </a:ext>
            </a:extLst>
          </p:cNvPr>
          <p:cNvSpPr/>
          <p:nvPr/>
        </p:nvSpPr>
        <p:spPr>
          <a:xfrm>
            <a:off x="1579160" y="3906687"/>
            <a:ext cx="564059" cy="28431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104A3-7B15-4322-BBF5-80D2AD3008E8}"/>
              </a:ext>
            </a:extLst>
          </p:cNvPr>
          <p:cNvSpPr txBox="1"/>
          <p:nvPr/>
        </p:nvSpPr>
        <p:spPr>
          <a:xfrm>
            <a:off x="4305310" y="4988203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6C832-067C-4007-AA2C-5F3D44401D41}"/>
              </a:ext>
            </a:extLst>
          </p:cNvPr>
          <p:cNvSpPr txBox="1">
            <a:spLocks/>
          </p:cNvSpPr>
          <p:nvPr/>
        </p:nvSpPr>
        <p:spPr>
          <a:xfrm>
            <a:off x="1963219" y="369935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2BC489-102B-4C64-96F4-8313EA5EDC47}"/>
              </a:ext>
            </a:extLst>
          </p:cNvPr>
          <p:cNvSpPr txBox="1"/>
          <p:nvPr/>
        </p:nvSpPr>
        <p:spPr>
          <a:xfrm>
            <a:off x="854930" y="310289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  <a:endParaRPr lang="ko-KR" alt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75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도메인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B72DE14-B08B-4D16-88B5-CE6F2A211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5812" y="2037602"/>
            <a:ext cx="1409700" cy="590550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9D1BD3C-8D25-426A-9538-A2C38DE558EE}"/>
              </a:ext>
            </a:extLst>
          </p:cNvPr>
          <p:cNvSpPr/>
          <p:nvPr/>
        </p:nvSpPr>
        <p:spPr>
          <a:xfrm>
            <a:off x="435052" y="7172660"/>
            <a:ext cx="5987897" cy="79142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①도메인 추가 버튼 클릭 → ②도메인 설정→ ③저장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A94E2E-492E-44EF-8526-8934584CB364}"/>
              </a:ext>
            </a:extLst>
          </p:cNvPr>
          <p:cNvSpPr txBox="1"/>
          <p:nvPr/>
        </p:nvSpPr>
        <p:spPr>
          <a:xfrm>
            <a:off x="2317513" y="7041064"/>
            <a:ext cx="18855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&lt;</a:t>
            </a:r>
            <a:r>
              <a:rPr lang="ko-KR" altLang="en-US" sz="1200" b="1">
                <a:solidFill>
                  <a:srgbClr val="0070C0"/>
                </a:solidFill>
              </a:rPr>
              <a:t>신규 도메인 생성 순서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D4744C-B547-45AB-BFC8-D3064E52BE05}"/>
              </a:ext>
            </a:extLst>
          </p:cNvPr>
          <p:cNvSpPr/>
          <p:nvPr/>
        </p:nvSpPr>
        <p:spPr>
          <a:xfrm>
            <a:off x="2725813" y="2020648"/>
            <a:ext cx="1409700" cy="60006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C631247-74DA-4DCA-A2ED-A3DE61ECFE11}"/>
              </a:ext>
            </a:extLst>
          </p:cNvPr>
          <p:cNvCxnSpPr>
            <a:cxnSpLocks/>
          </p:cNvCxnSpPr>
          <p:nvPr/>
        </p:nvCxnSpPr>
        <p:spPr>
          <a:xfrm>
            <a:off x="3430662" y="2630237"/>
            <a:ext cx="10370" cy="464725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D71B4238-2D5E-4D2F-BE43-983998593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2" y="3107325"/>
            <a:ext cx="6858000" cy="328063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36AC13-BBFA-436B-963A-FD00158A6183}"/>
              </a:ext>
            </a:extLst>
          </p:cNvPr>
          <p:cNvSpPr/>
          <p:nvPr/>
        </p:nvSpPr>
        <p:spPr>
          <a:xfrm>
            <a:off x="12032" y="3093223"/>
            <a:ext cx="6816520" cy="330182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4E6A1F1-B657-425D-99BB-56D0F411EF18}"/>
              </a:ext>
            </a:extLst>
          </p:cNvPr>
          <p:cNvSpPr/>
          <p:nvPr/>
        </p:nvSpPr>
        <p:spPr>
          <a:xfrm>
            <a:off x="266356" y="3516369"/>
            <a:ext cx="1684421" cy="110376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0BD82B-E797-4185-B222-43C67BE1BD4E}"/>
              </a:ext>
            </a:extLst>
          </p:cNvPr>
          <p:cNvSpPr txBox="1"/>
          <p:nvPr/>
        </p:nvSpPr>
        <p:spPr>
          <a:xfrm>
            <a:off x="2633446" y="3937444"/>
            <a:ext cx="3804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도메인 </a:t>
            </a:r>
            <a:r>
              <a:rPr lang="en-US" altLang="ko-KR" sz="1100" b="1" dirty="0"/>
              <a:t>ID </a:t>
            </a:r>
            <a:r>
              <a:rPr lang="ko-KR" altLang="en-US" sz="1100" b="1" dirty="0"/>
              <a:t>입력 → </a:t>
            </a:r>
            <a:r>
              <a:rPr lang="ko-KR" altLang="en-US" sz="1100" b="1" dirty="0" err="1"/>
              <a:t>영소문자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숫자</a:t>
            </a:r>
            <a:r>
              <a:rPr lang="en-US" altLang="ko-KR" sz="1100" b="1" dirty="0"/>
              <a:t>, -(</a:t>
            </a:r>
            <a:r>
              <a:rPr lang="ko-KR" altLang="en-US" sz="1100" b="1" dirty="0"/>
              <a:t>하이픈</a:t>
            </a:r>
            <a:r>
              <a:rPr lang="en-US" altLang="ko-KR" sz="1100" b="1" dirty="0"/>
              <a:t>), _(</a:t>
            </a:r>
            <a:r>
              <a:rPr lang="ko-KR" altLang="en-US" sz="1100" b="1" dirty="0" err="1"/>
              <a:t>언더바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가능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EF241B-57A6-4436-8652-8B7323B59701}"/>
              </a:ext>
            </a:extLst>
          </p:cNvPr>
          <p:cNvSpPr txBox="1"/>
          <p:nvPr/>
        </p:nvSpPr>
        <p:spPr>
          <a:xfrm>
            <a:off x="2633446" y="4304369"/>
            <a:ext cx="1691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도메인 식별을 위한 이름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C07B6C-4E7E-48B7-BEB4-83B9F477E5D3}"/>
              </a:ext>
            </a:extLst>
          </p:cNvPr>
          <p:cNvSpPr txBox="1"/>
          <p:nvPr/>
        </p:nvSpPr>
        <p:spPr>
          <a:xfrm>
            <a:off x="285791" y="4961829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도메인 설명 입력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ED8FA2-0536-4567-A243-460049696260}"/>
              </a:ext>
            </a:extLst>
          </p:cNvPr>
          <p:cNvSpPr txBox="1"/>
          <p:nvPr/>
        </p:nvSpPr>
        <p:spPr>
          <a:xfrm>
            <a:off x="259288" y="3241010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↓도메인 그림 설정</a:t>
            </a:r>
          </a:p>
        </p:txBody>
      </p:sp>
    </p:spTree>
    <p:extLst>
      <p:ext uri="{BB962C8B-B14F-4D97-AF65-F5344CB8AC3E}">
        <p14:creationId xmlns:p14="http://schemas.microsoft.com/office/powerpoint/2010/main" val="1832161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" y="3147410"/>
            <a:ext cx="6677713" cy="3971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3.2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도메인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C939AA-3F57-D141-85D8-E79B71FBA0FA}"/>
              </a:ext>
            </a:extLst>
          </p:cNvPr>
          <p:cNvSpPr/>
          <p:nvPr/>
        </p:nvSpPr>
        <p:spPr>
          <a:xfrm>
            <a:off x="3559637" y="4281183"/>
            <a:ext cx="2942096" cy="25625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26D6CB-1603-1546-BAA9-1E33885195C0}"/>
              </a:ext>
            </a:extLst>
          </p:cNvPr>
          <p:cNvSpPr/>
          <p:nvPr/>
        </p:nvSpPr>
        <p:spPr>
          <a:xfrm>
            <a:off x="3030004" y="4281183"/>
            <a:ext cx="268360" cy="25625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7FCFA4-1C7D-6845-B30F-5C614D1DCD8B}"/>
              </a:ext>
            </a:extLst>
          </p:cNvPr>
          <p:cNvSpPr txBox="1"/>
          <p:nvPr/>
        </p:nvSpPr>
        <p:spPr>
          <a:xfrm>
            <a:off x="463092" y="1947080"/>
            <a:ext cx="6121400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각 영역별 메인 도메인을 기준으로 서브 도메인을 구성할 수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도메인 관리 페이지에서 서브 도메인을 등록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수정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삭제할 수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예시</a:t>
            </a:r>
            <a:r>
              <a:rPr lang="en-US" altLang="ko-KR" sz="1200" b="1" dirty="0">
                <a:latin typeface="+mn-ea"/>
              </a:rPr>
              <a:t>:</a:t>
            </a:r>
            <a:r>
              <a:rPr lang="ko-KR" altLang="en-US" sz="1200" b="1" dirty="0">
                <a:latin typeface="+mn-ea"/>
              </a:rPr>
              <a:t> 용인시청 서브도메인 목록</a:t>
            </a:r>
            <a:r>
              <a:rPr lang="en-US" altLang="ko-KR" sz="1200" b="1" dirty="0">
                <a:latin typeface="+mn-ea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C21D58-B2ED-7344-985A-6AFB591EC3A8}"/>
              </a:ext>
            </a:extLst>
          </p:cNvPr>
          <p:cNvSpPr txBox="1"/>
          <p:nvPr/>
        </p:nvSpPr>
        <p:spPr>
          <a:xfrm>
            <a:off x="368300" y="7519991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사용자 질의 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메인 도메인에서 서브 도메인의 등록 순서에 따라 가장 유사한 </a:t>
            </a:r>
            <a:r>
              <a:rPr lang="ko-KR" altLang="en-US" sz="1200" dirty="0" err="1">
                <a:latin typeface="+mn-ea"/>
              </a:rPr>
              <a:t>인텐트를</a:t>
            </a:r>
            <a:r>
              <a:rPr lang="ko-KR" altLang="en-US" sz="1200" dirty="0">
                <a:latin typeface="+mn-ea"/>
              </a:rPr>
              <a:t> 찾아 응답을 출력하게 된다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  <a:endParaRPr lang="ko-KR" altLang="ko-KR" sz="12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68582A-EEE0-A240-8DF6-6940EF8E94EA}"/>
              </a:ext>
            </a:extLst>
          </p:cNvPr>
          <p:cNvSpPr txBox="1"/>
          <p:nvPr/>
        </p:nvSpPr>
        <p:spPr>
          <a:xfrm>
            <a:off x="380333" y="1559704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latin typeface="+mn-ea"/>
              </a:rPr>
              <a:t>3.2.1 </a:t>
            </a:r>
            <a:r>
              <a:rPr lang="ko-KR" altLang="en-US" sz="1200" b="1" dirty="0">
                <a:latin typeface="+mn-ea"/>
              </a:rPr>
              <a:t>서브도메인 </a:t>
            </a:r>
          </a:p>
        </p:txBody>
      </p:sp>
    </p:spTree>
    <p:extLst>
      <p:ext uri="{BB962C8B-B14F-4D97-AF65-F5344CB8AC3E}">
        <p14:creationId xmlns:p14="http://schemas.microsoft.com/office/powerpoint/2010/main" val="3776868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4470"/>
            <a:ext cx="6858000" cy="3889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F6FF4-0523-4545-8D35-522E2DC8D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2" y="2098839"/>
            <a:ext cx="1864573" cy="2687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B31CD4-9872-4E70-A222-AEEA2D3A0B4A}"/>
              </a:ext>
            </a:extLst>
          </p:cNvPr>
          <p:cNvSpPr txBox="1"/>
          <p:nvPr/>
        </p:nvSpPr>
        <p:spPr>
          <a:xfrm>
            <a:off x="380333" y="1559704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3.3.1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2444172" y="2095946"/>
            <a:ext cx="3935654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메인화면 좌측 메뉴</a:t>
            </a:r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지식관리 </a:t>
            </a: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목록 화면에서는 생성된 </a:t>
            </a:r>
            <a:r>
              <a:rPr lang="ko-KR" alt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리스트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b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 </a:t>
            </a:r>
            <a:r>
              <a:rPr lang="ko-KR" alt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수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안에 작성된 센텐스 수를 확인할 수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FD0EEE-9D61-4708-A925-D26F6134FC09}"/>
              </a:ext>
            </a:extLst>
          </p:cNvPr>
          <p:cNvSpPr/>
          <p:nvPr/>
        </p:nvSpPr>
        <p:spPr>
          <a:xfrm>
            <a:off x="242957" y="3022636"/>
            <a:ext cx="2136671" cy="477568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B85A49-DCBE-8F49-9896-804617B57AD1}"/>
              </a:ext>
            </a:extLst>
          </p:cNvPr>
          <p:cNvSpPr/>
          <p:nvPr/>
        </p:nvSpPr>
        <p:spPr>
          <a:xfrm>
            <a:off x="6117649" y="6092513"/>
            <a:ext cx="604299" cy="268866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212D55-D699-774D-B510-476B5DABCBEB}"/>
              </a:ext>
            </a:extLst>
          </p:cNvPr>
          <p:cNvSpPr/>
          <p:nvPr/>
        </p:nvSpPr>
        <p:spPr>
          <a:xfrm>
            <a:off x="5181600" y="5900488"/>
            <a:ext cx="643610" cy="19202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95895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61" y="1908113"/>
            <a:ext cx="6858000" cy="4316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B31CD4-9872-4E70-A222-AEEA2D3A0B4A}"/>
              </a:ext>
            </a:extLst>
          </p:cNvPr>
          <p:cNvSpPr txBox="1"/>
          <p:nvPr/>
        </p:nvSpPr>
        <p:spPr>
          <a:xfrm>
            <a:off x="380333" y="1559704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736571" y="6756299"/>
            <a:ext cx="51661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정렬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리스트를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등록순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가나다순으로 정렬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일괄 업로드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다운로드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일괄 업로드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다운로드 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lvl="4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(※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 일괄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업로드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ko-KR" sz="1200" dirty="0">
                <a:latin typeface="+mn-ea"/>
              </a:rPr>
              <a:t>참고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p.59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설명 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돋보기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E628A1-660A-4215-93C9-81934EA93EB7}"/>
              </a:ext>
            </a:extLst>
          </p:cNvPr>
          <p:cNvSpPr/>
          <p:nvPr/>
        </p:nvSpPr>
        <p:spPr>
          <a:xfrm>
            <a:off x="75790" y="2391617"/>
            <a:ext cx="822426" cy="2806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00BC66-E217-42C4-B777-C1239C350B1F}"/>
              </a:ext>
            </a:extLst>
          </p:cNvPr>
          <p:cNvSpPr/>
          <p:nvPr/>
        </p:nvSpPr>
        <p:spPr>
          <a:xfrm>
            <a:off x="5738939" y="1986543"/>
            <a:ext cx="1090800" cy="19938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ECB612-9562-496D-AE8F-05C2DE8EC166}"/>
              </a:ext>
            </a:extLst>
          </p:cNvPr>
          <p:cNvSpPr/>
          <p:nvPr/>
        </p:nvSpPr>
        <p:spPr>
          <a:xfrm>
            <a:off x="4434435" y="2395829"/>
            <a:ext cx="2304071" cy="27648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375608-4575-468E-8B10-7610369C9726}"/>
              </a:ext>
            </a:extLst>
          </p:cNvPr>
          <p:cNvSpPr/>
          <p:nvPr/>
        </p:nvSpPr>
        <p:spPr>
          <a:xfrm>
            <a:off x="66484" y="2763530"/>
            <a:ext cx="831732" cy="20180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1FE07E-1F3B-4E09-A919-E6329BC5B95D}"/>
              </a:ext>
            </a:extLst>
          </p:cNvPr>
          <p:cNvSpPr/>
          <p:nvPr/>
        </p:nvSpPr>
        <p:spPr>
          <a:xfrm>
            <a:off x="6517775" y="2969032"/>
            <a:ext cx="250132" cy="293006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606B8-A057-4B73-A9AF-912B45F82903}"/>
              </a:ext>
            </a:extLst>
          </p:cNvPr>
          <p:cNvSpPr txBox="1"/>
          <p:nvPr/>
        </p:nvSpPr>
        <p:spPr>
          <a:xfrm>
            <a:off x="97746" y="220111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582F68-9DE8-4113-8039-80ECC18514C9}"/>
              </a:ext>
            </a:extLst>
          </p:cNvPr>
          <p:cNvSpPr txBox="1"/>
          <p:nvPr/>
        </p:nvSpPr>
        <p:spPr>
          <a:xfrm>
            <a:off x="915174" y="277164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554F18-5A01-47E8-8BEC-0450545F43C3}"/>
              </a:ext>
            </a:extLst>
          </p:cNvPr>
          <p:cNvSpPr txBox="1"/>
          <p:nvPr/>
        </p:nvSpPr>
        <p:spPr>
          <a:xfrm>
            <a:off x="5541202" y="200593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88A2E1-151B-4F13-9E64-BA9F381A2C61}"/>
              </a:ext>
            </a:extLst>
          </p:cNvPr>
          <p:cNvSpPr txBox="1"/>
          <p:nvPr/>
        </p:nvSpPr>
        <p:spPr>
          <a:xfrm>
            <a:off x="4234222" y="240212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DEA608-73EA-4ABB-AEB2-8ED2954CB970}"/>
              </a:ext>
            </a:extLst>
          </p:cNvPr>
          <p:cNvSpPr txBox="1"/>
          <p:nvPr/>
        </p:nvSpPr>
        <p:spPr>
          <a:xfrm>
            <a:off x="6317726" y="296946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5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620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6262A7-A085-4671-8E1C-A74B7AC5B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0380"/>
            <a:ext cx="6858000" cy="230819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5E0E49-9836-483E-9F92-44B1998EC0FA}"/>
              </a:ext>
            </a:extLst>
          </p:cNvPr>
          <p:cNvSpPr/>
          <p:nvPr/>
        </p:nvSpPr>
        <p:spPr>
          <a:xfrm flipH="1">
            <a:off x="698634" y="3737133"/>
            <a:ext cx="373077" cy="368793"/>
          </a:xfrm>
          <a:prstGeom prst="ellipse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C95206D-0E18-4B6B-B81C-C1AA4867C3CA}"/>
              </a:ext>
            </a:extLst>
          </p:cNvPr>
          <p:cNvSpPr/>
          <p:nvPr/>
        </p:nvSpPr>
        <p:spPr>
          <a:xfrm flipH="1">
            <a:off x="879745" y="2620414"/>
            <a:ext cx="383570" cy="391291"/>
          </a:xfrm>
          <a:prstGeom prst="ellipse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2A2A6FD-9122-4FBD-A935-92E27347B0C8}"/>
              </a:ext>
            </a:extLst>
          </p:cNvPr>
          <p:cNvSpPr/>
          <p:nvPr/>
        </p:nvSpPr>
        <p:spPr>
          <a:xfrm>
            <a:off x="1128672" y="3726667"/>
            <a:ext cx="1885583" cy="36879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FD94B3F-974A-47C5-8982-BB8A1397DABA}"/>
              </a:ext>
            </a:extLst>
          </p:cNvPr>
          <p:cNvSpPr/>
          <p:nvPr/>
        </p:nvSpPr>
        <p:spPr>
          <a:xfrm>
            <a:off x="435052" y="4771140"/>
            <a:ext cx="5987897" cy="13361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→ ②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명 입력 → ③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또는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④취소버튼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A54653-4626-4506-A4BD-B0911BE4643A}"/>
              </a:ext>
            </a:extLst>
          </p:cNvPr>
          <p:cNvSpPr txBox="1"/>
          <p:nvPr/>
        </p:nvSpPr>
        <p:spPr>
          <a:xfrm>
            <a:off x="2486208" y="4639544"/>
            <a:ext cx="18855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&lt;</a:t>
            </a:r>
            <a:r>
              <a:rPr lang="ko-KR" altLang="en-US" sz="1200" b="1">
                <a:solidFill>
                  <a:srgbClr val="0070C0"/>
                </a:solidFill>
              </a:rPr>
              <a:t>신규 </a:t>
            </a:r>
            <a:r>
              <a:rPr lang="ko-KR" altLang="en-US" sz="1200" b="1" err="1">
                <a:solidFill>
                  <a:srgbClr val="0070C0"/>
                </a:solidFill>
              </a:rPr>
              <a:t>인텐트</a:t>
            </a:r>
            <a:r>
              <a:rPr lang="ko-KR" altLang="en-US" sz="1200" b="1">
                <a:solidFill>
                  <a:srgbClr val="0070C0"/>
                </a:solidFill>
              </a:rPr>
              <a:t> 생성 순서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F40190-231F-422F-9237-A03D8D68D936}"/>
              </a:ext>
            </a:extLst>
          </p:cNvPr>
          <p:cNvSpPr/>
          <p:nvPr/>
        </p:nvSpPr>
        <p:spPr>
          <a:xfrm flipH="1">
            <a:off x="5820406" y="3724930"/>
            <a:ext cx="383570" cy="391291"/>
          </a:xfrm>
          <a:prstGeom prst="ellipse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913222-78DB-4368-9B9D-6284406C96C7}"/>
              </a:ext>
            </a:extLst>
          </p:cNvPr>
          <p:cNvSpPr txBox="1"/>
          <p:nvPr/>
        </p:nvSpPr>
        <p:spPr>
          <a:xfrm>
            <a:off x="664550" y="272605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63A92D-9AFD-42DB-ABFE-60D2E64ECCC9}"/>
              </a:ext>
            </a:extLst>
          </p:cNvPr>
          <p:cNvSpPr txBox="1"/>
          <p:nvPr/>
        </p:nvSpPr>
        <p:spPr>
          <a:xfrm>
            <a:off x="1158408" y="351384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A4BA74-AE7E-4AEF-9F9F-D4698075D6F6}"/>
              </a:ext>
            </a:extLst>
          </p:cNvPr>
          <p:cNvSpPr txBox="1"/>
          <p:nvPr/>
        </p:nvSpPr>
        <p:spPr>
          <a:xfrm>
            <a:off x="487096" y="3821063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CFF6B3-1F80-4CB1-9791-1CD9EED92CAB}"/>
              </a:ext>
            </a:extLst>
          </p:cNvPr>
          <p:cNvSpPr txBox="1"/>
          <p:nvPr/>
        </p:nvSpPr>
        <p:spPr>
          <a:xfrm>
            <a:off x="6235515" y="3821063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5B3DC2-FFC7-4F93-B7DE-D83B4A6C2779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752EE5-D613-4630-921A-11FD93D1A0EF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10C0C1-350B-4101-BF18-5F1497005BFB}"/>
              </a:ext>
            </a:extLst>
          </p:cNvPr>
          <p:cNvSpPr txBox="1"/>
          <p:nvPr/>
        </p:nvSpPr>
        <p:spPr>
          <a:xfrm>
            <a:off x="380333" y="1559704"/>
            <a:ext cx="6121400" cy="51366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인텐트를 생성하는 순서는 다음과 같다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0095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2961817"/>
            <a:ext cx="6751320" cy="37253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E628A1-660A-4215-93C9-81934EA93EB7}"/>
              </a:ext>
            </a:extLst>
          </p:cNvPr>
          <p:cNvSpPr/>
          <p:nvPr/>
        </p:nvSpPr>
        <p:spPr>
          <a:xfrm>
            <a:off x="157082" y="3317390"/>
            <a:ext cx="2022238" cy="22561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1FE07E-1F3B-4E09-A919-E6329BC5B95D}"/>
              </a:ext>
            </a:extLst>
          </p:cNvPr>
          <p:cNvSpPr/>
          <p:nvPr/>
        </p:nvSpPr>
        <p:spPr>
          <a:xfrm>
            <a:off x="157082" y="3741420"/>
            <a:ext cx="6609477" cy="287560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34DAA9-A9DD-4C61-B53E-0622B6E166F9}"/>
              </a:ext>
            </a:extLst>
          </p:cNvPr>
          <p:cNvSpPr txBox="1"/>
          <p:nvPr/>
        </p:nvSpPr>
        <p:spPr>
          <a:xfrm>
            <a:off x="405471" y="7639038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 명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아이콘 클릭 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명칭 변경 후 저장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 설명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아이콘 클릭 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세부 정보 및 설명을 작성 후 저장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7542A-99FC-49E7-9C5E-A8C2E543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12" y="7999185"/>
            <a:ext cx="216000" cy="2036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BAFB91-69E3-4DD8-9897-8B85786C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107" y="8048893"/>
            <a:ext cx="216000" cy="1588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486569-6898-4C67-88FD-20386678C92A}"/>
              </a:ext>
            </a:extLst>
          </p:cNvPr>
          <p:cNvSpPr/>
          <p:nvPr/>
        </p:nvSpPr>
        <p:spPr>
          <a:xfrm>
            <a:off x="2236131" y="3310087"/>
            <a:ext cx="1024427" cy="23291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A7A5E4-C2FF-4865-A72E-A0508CC4DB0A}"/>
              </a:ext>
            </a:extLst>
          </p:cNvPr>
          <p:cNvSpPr txBox="1"/>
          <p:nvPr/>
        </p:nvSpPr>
        <p:spPr>
          <a:xfrm>
            <a:off x="178669" y="313008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341F18-7C9A-4476-B168-1E2A5D7AC600}"/>
              </a:ext>
            </a:extLst>
          </p:cNvPr>
          <p:cNvSpPr txBox="1"/>
          <p:nvPr/>
        </p:nvSpPr>
        <p:spPr>
          <a:xfrm>
            <a:off x="2251182" y="3113906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DAE8F-A762-4FDC-82F9-2DC4D051266A}"/>
              </a:ext>
            </a:extLst>
          </p:cNvPr>
          <p:cNvSpPr txBox="1"/>
          <p:nvPr/>
        </p:nvSpPr>
        <p:spPr>
          <a:xfrm>
            <a:off x="6473561" y="3537764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E422FC0-64AA-40B4-BFAC-4EFBE260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12" y="7732693"/>
            <a:ext cx="216000" cy="2036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0052F9C-BB6B-47D4-862E-3832091F3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757" y="7755109"/>
            <a:ext cx="216000" cy="158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24D82F-35A4-4ED9-ADAE-0A770AEE83B3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C29E76-1613-46B8-AA26-EF5B95148294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3EEBCE-EB09-44A1-BBFB-3F763AEE6D40}"/>
              </a:ext>
            </a:extLst>
          </p:cNvPr>
          <p:cNvSpPr txBox="1"/>
          <p:nvPr/>
        </p:nvSpPr>
        <p:spPr>
          <a:xfrm>
            <a:off x="380333" y="1529724"/>
            <a:ext cx="6121400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3.3.1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목록에서 특정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관리 화면으로 진입할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관리 화면에서는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명의 변경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 관리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응답관리를 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624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9" y="4800600"/>
            <a:ext cx="6697041" cy="34975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8" y="1844489"/>
            <a:ext cx="6667302" cy="28538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00BC66-E217-42C4-B777-C1239C350B1F}"/>
              </a:ext>
            </a:extLst>
          </p:cNvPr>
          <p:cNvSpPr/>
          <p:nvPr/>
        </p:nvSpPr>
        <p:spPr>
          <a:xfrm>
            <a:off x="190698" y="1844490"/>
            <a:ext cx="693222" cy="179999"/>
          </a:xfrm>
          <a:prstGeom prst="rect">
            <a:avLst/>
          </a:prstGeom>
          <a:noFill/>
          <a:ln w="19050">
            <a:solidFill>
              <a:srgbClr val="4866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68301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E628A1-660A-4215-93C9-81934EA93EB7}"/>
              </a:ext>
            </a:extLst>
          </p:cNvPr>
          <p:cNvSpPr/>
          <p:nvPr/>
        </p:nvSpPr>
        <p:spPr>
          <a:xfrm>
            <a:off x="171549" y="4800600"/>
            <a:ext cx="641191" cy="214747"/>
          </a:xfrm>
          <a:prstGeom prst="rect">
            <a:avLst/>
          </a:prstGeom>
          <a:noFill/>
          <a:ln w="19050">
            <a:solidFill>
              <a:srgbClr val="4866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1FE07E-1F3B-4E09-A919-E6329BC5B95D}"/>
              </a:ext>
            </a:extLst>
          </p:cNvPr>
          <p:cNvSpPr/>
          <p:nvPr/>
        </p:nvSpPr>
        <p:spPr>
          <a:xfrm>
            <a:off x="161053" y="7058908"/>
            <a:ext cx="331091" cy="159164"/>
          </a:xfrm>
          <a:prstGeom prst="rect">
            <a:avLst/>
          </a:prstGeom>
          <a:noFill/>
          <a:ln w="19050">
            <a:solidFill>
              <a:srgbClr val="4866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B31CD4-9872-4E70-A222-AEEA2D3A0B4A}"/>
              </a:ext>
            </a:extLst>
          </p:cNvPr>
          <p:cNvSpPr txBox="1"/>
          <p:nvPr/>
        </p:nvSpPr>
        <p:spPr>
          <a:xfrm>
            <a:off x="3713483" y="8535289"/>
            <a:ext cx="2776218" cy="8876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⑤ 응답 메시지 관리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⑥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B8874A-31DA-4FDC-9082-8E74EA15B0A8}"/>
              </a:ext>
            </a:extLst>
          </p:cNvPr>
          <p:cNvSpPr txBox="1"/>
          <p:nvPr/>
        </p:nvSpPr>
        <p:spPr>
          <a:xfrm>
            <a:off x="368301" y="1559704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63A91-1281-445F-87E9-1403F377C1EB}"/>
              </a:ext>
            </a:extLst>
          </p:cNvPr>
          <p:cNvSpPr txBox="1"/>
          <p:nvPr/>
        </p:nvSpPr>
        <p:spPr>
          <a:xfrm>
            <a:off x="-1388" y="184448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74F39-A145-478A-8A72-ABF580BE1F65}"/>
              </a:ext>
            </a:extLst>
          </p:cNvPr>
          <p:cNvSpPr txBox="1"/>
          <p:nvPr/>
        </p:nvSpPr>
        <p:spPr>
          <a:xfrm>
            <a:off x="-19221" y="481248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5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703D1-CC16-48CC-813C-C3437831436D}"/>
              </a:ext>
            </a:extLst>
          </p:cNvPr>
          <p:cNvSpPr txBox="1"/>
          <p:nvPr/>
        </p:nvSpPr>
        <p:spPr>
          <a:xfrm>
            <a:off x="-17778" y="7051474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6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16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51772"/>
            <a:ext cx="6858000" cy="45478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982F56-E290-4AE6-B333-1DE374AAE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6" b="6349"/>
          <a:stretch/>
        </p:blipFill>
        <p:spPr>
          <a:xfrm>
            <a:off x="1856778" y="8901090"/>
            <a:ext cx="3153837" cy="4263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68301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 관리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59445-AC74-404D-859D-30A4B64506FD}"/>
              </a:ext>
            </a:extLst>
          </p:cNvPr>
          <p:cNvSpPr txBox="1"/>
          <p:nvPr/>
        </p:nvSpPr>
        <p:spPr>
          <a:xfrm>
            <a:off x="315418" y="6476788"/>
            <a:ext cx="6121400" cy="23083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입력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문장 입력 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 검색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돋보기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 등록 시 등록된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자동으로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태깅하여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저장하는 옵션 버튼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 정렬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 리스트를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등록순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가나다순으로 정렬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대표 센텐스 지정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대표 센텐스는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지정할 수 있으며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클릭으로 지정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 시 해당 센텐스 삭제가 가능한 버튼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 추가 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우상단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 학습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필수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DE1312-1DB0-4504-9569-03E6990B20BE}"/>
              </a:ext>
            </a:extLst>
          </p:cNvPr>
          <p:cNvSpPr txBox="1"/>
          <p:nvPr/>
        </p:nvSpPr>
        <p:spPr>
          <a:xfrm>
            <a:off x="368301" y="1559704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13A378-A330-4894-9C04-BAA6AF6547AC}"/>
              </a:ext>
            </a:extLst>
          </p:cNvPr>
          <p:cNvSpPr/>
          <p:nvPr/>
        </p:nvSpPr>
        <p:spPr>
          <a:xfrm>
            <a:off x="2621041" y="8968016"/>
            <a:ext cx="1195022" cy="29248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FC72D-6E69-44CF-A92B-C97838FD8A83}"/>
              </a:ext>
            </a:extLst>
          </p:cNvPr>
          <p:cNvSpPr txBox="1"/>
          <p:nvPr/>
        </p:nvSpPr>
        <p:spPr>
          <a:xfrm>
            <a:off x="141137" y="2896256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37DE7B-502A-42EA-8924-A2CC0A4DC5F5}"/>
              </a:ext>
            </a:extLst>
          </p:cNvPr>
          <p:cNvSpPr txBox="1"/>
          <p:nvPr/>
        </p:nvSpPr>
        <p:spPr>
          <a:xfrm>
            <a:off x="4500918" y="290033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0926BE-7AC6-4236-AC59-F790B8AEDEDC}"/>
              </a:ext>
            </a:extLst>
          </p:cNvPr>
          <p:cNvSpPr txBox="1"/>
          <p:nvPr/>
        </p:nvSpPr>
        <p:spPr>
          <a:xfrm>
            <a:off x="5609618" y="2645088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BB5680-0FA3-49C3-9ECB-A19D7A130380}"/>
              </a:ext>
            </a:extLst>
          </p:cNvPr>
          <p:cNvSpPr txBox="1"/>
          <p:nvPr/>
        </p:nvSpPr>
        <p:spPr>
          <a:xfrm>
            <a:off x="1810" y="3601148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B91BD-98B1-4129-BE92-D2888BD43767}"/>
              </a:ext>
            </a:extLst>
          </p:cNvPr>
          <p:cNvSpPr txBox="1"/>
          <p:nvPr/>
        </p:nvSpPr>
        <p:spPr>
          <a:xfrm>
            <a:off x="5747564" y="364027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DA9484-D337-4E5C-AA1F-A48781069DE5}"/>
              </a:ext>
            </a:extLst>
          </p:cNvPr>
          <p:cNvSpPr txBox="1"/>
          <p:nvPr/>
        </p:nvSpPr>
        <p:spPr>
          <a:xfrm>
            <a:off x="6395066" y="365505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292860-83B6-4278-950C-F7C2EDC9CF9E}"/>
              </a:ext>
            </a:extLst>
          </p:cNvPr>
          <p:cNvSpPr/>
          <p:nvPr/>
        </p:nvSpPr>
        <p:spPr>
          <a:xfrm>
            <a:off x="149961" y="3107939"/>
            <a:ext cx="4179403" cy="324602"/>
          </a:xfrm>
          <a:prstGeom prst="rect">
            <a:avLst/>
          </a:prstGeom>
          <a:noFill/>
          <a:ln w="19050">
            <a:solidFill>
              <a:srgbClr val="4866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9AAF7EB-4572-4523-83E0-CCEAA2659176}"/>
              </a:ext>
            </a:extLst>
          </p:cNvPr>
          <p:cNvSpPr/>
          <p:nvPr/>
        </p:nvSpPr>
        <p:spPr>
          <a:xfrm>
            <a:off x="5591478" y="2844836"/>
            <a:ext cx="905808" cy="150967"/>
          </a:xfrm>
          <a:prstGeom prst="rect">
            <a:avLst/>
          </a:prstGeom>
          <a:noFill/>
          <a:ln w="19050">
            <a:solidFill>
              <a:srgbClr val="4866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FD26E7-6510-4597-8150-23A3D0D94C70}"/>
              </a:ext>
            </a:extLst>
          </p:cNvPr>
          <p:cNvSpPr/>
          <p:nvPr/>
        </p:nvSpPr>
        <p:spPr>
          <a:xfrm>
            <a:off x="4462818" y="3107938"/>
            <a:ext cx="2219922" cy="299797"/>
          </a:xfrm>
          <a:prstGeom prst="rect">
            <a:avLst/>
          </a:prstGeom>
          <a:noFill/>
          <a:ln w="19050">
            <a:solidFill>
              <a:srgbClr val="4866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8F15C9-23C0-4923-8D31-0097BFACD636}"/>
              </a:ext>
            </a:extLst>
          </p:cNvPr>
          <p:cNvSpPr/>
          <p:nvPr/>
        </p:nvSpPr>
        <p:spPr>
          <a:xfrm>
            <a:off x="193037" y="3601732"/>
            <a:ext cx="750542" cy="174654"/>
          </a:xfrm>
          <a:prstGeom prst="rect">
            <a:avLst/>
          </a:prstGeom>
          <a:noFill/>
          <a:ln w="19050">
            <a:solidFill>
              <a:srgbClr val="4866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C628B6-F3DD-45A4-B761-6871D60E3820}"/>
              </a:ext>
            </a:extLst>
          </p:cNvPr>
          <p:cNvSpPr/>
          <p:nvPr/>
        </p:nvSpPr>
        <p:spPr>
          <a:xfrm>
            <a:off x="5751062" y="3834488"/>
            <a:ext cx="578160" cy="2291993"/>
          </a:xfrm>
          <a:prstGeom prst="rect">
            <a:avLst/>
          </a:prstGeom>
          <a:noFill/>
          <a:ln w="19050">
            <a:solidFill>
              <a:srgbClr val="4866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0947CAE-5127-4AFE-B697-DC127C5B774F}"/>
              </a:ext>
            </a:extLst>
          </p:cNvPr>
          <p:cNvSpPr/>
          <p:nvPr/>
        </p:nvSpPr>
        <p:spPr>
          <a:xfrm>
            <a:off x="6395066" y="3848491"/>
            <a:ext cx="180000" cy="2277990"/>
          </a:xfrm>
          <a:prstGeom prst="rect">
            <a:avLst/>
          </a:prstGeom>
          <a:noFill/>
          <a:ln w="19050">
            <a:solidFill>
              <a:srgbClr val="4866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19562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1EA680-5E03-431E-91CF-FDBAE5EBEA6F}"/>
              </a:ext>
            </a:extLst>
          </p:cNvPr>
          <p:cNvSpPr/>
          <p:nvPr/>
        </p:nvSpPr>
        <p:spPr>
          <a:xfrm>
            <a:off x="147297" y="3403498"/>
            <a:ext cx="6587760" cy="1575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68301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B2112-4D3E-4B30-8C52-641841D8C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F967934-0133-4A2E-8D76-C1CD0D86E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5187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69EF8BD-DC59-437A-A223-59B9BC41560D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3" y="3542523"/>
            <a:ext cx="5473700" cy="14363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D95152F-8E10-41BF-A28F-D33A4A404F1C}"/>
              </a:ext>
            </a:extLst>
          </p:cNvPr>
          <p:cNvSpPr txBox="1"/>
          <p:nvPr/>
        </p:nvSpPr>
        <p:spPr>
          <a:xfrm>
            <a:off x="368301" y="5117918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센텐스를 추가하며 엔티티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태깅을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아이콘을 클릭하면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태깅할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단어를 지정할 수 있으며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형태소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음절 단위로 단어를 선택할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018370B-04A4-4AC3-B4A3-EB7755EE6C0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5435995"/>
            <a:ext cx="272415" cy="251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78E3E0-0974-4F77-94B3-84F8DB0C2A82}"/>
              </a:ext>
            </a:extLst>
          </p:cNvPr>
          <p:cNvSpPr txBox="1"/>
          <p:nvPr/>
        </p:nvSpPr>
        <p:spPr>
          <a:xfrm>
            <a:off x="2594553" y="3245868"/>
            <a:ext cx="17134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&lt;</a:t>
            </a:r>
            <a:r>
              <a:rPr lang="ko-KR" altLang="en-US" sz="1200" b="1">
                <a:solidFill>
                  <a:srgbClr val="0070C0"/>
                </a:solidFill>
              </a:rPr>
              <a:t>센텐스 추가 시 화면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DD5237-68B7-4BEF-9489-C23BC7DF588E}"/>
              </a:ext>
            </a:extLst>
          </p:cNvPr>
          <p:cNvSpPr txBox="1"/>
          <p:nvPr/>
        </p:nvSpPr>
        <p:spPr>
          <a:xfrm>
            <a:off x="368301" y="1559704"/>
            <a:ext cx="6121400" cy="167706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3.3.3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 태깅</a:t>
            </a:r>
            <a:b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센텐스에 포함된 여러 단어 중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단어를 엔티티로서 지정하는 것을 엔티티 태깅이라고 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자동태깅이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 경우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인텐트에 어떤 엔티티가 종속되는지 설정해주면 자동으로 태깅된다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015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633B7E7-019B-4B9B-A1D9-AFAACC4E3507}"/>
              </a:ext>
            </a:extLst>
          </p:cNvPr>
          <p:cNvGrpSpPr/>
          <p:nvPr/>
        </p:nvGrpSpPr>
        <p:grpSpPr>
          <a:xfrm>
            <a:off x="368300" y="691693"/>
            <a:ext cx="6120000" cy="300999"/>
            <a:chOff x="368300" y="785003"/>
            <a:chExt cx="6120000" cy="30099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CA7F947-52B2-48BD-89BC-4C74FB5DECF7}"/>
                </a:ext>
              </a:extLst>
            </p:cNvPr>
            <p:cNvCxnSpPr/>
            <p:nvPr userDrawn="1"/>
          </p:nvCxnSpPr>
          <p:spPr>
            <a:xfrm>
              <a:off x="368300" y="1086001"/>
              <a:ext cx="61200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7984A3-EE1B-450F-A454-FC39F651B3DD}"/>
                </a:ext>
              </a:extLst>
            </p:cNvPr>
            <p:cNvSpPr/>
            <p:nvPr userDrawn="1"/>
          </p:nvSpPr>
          <p:spPr>
            <a:xfrm>
              <a:off x="368300" y="785003"/>
              <a:ext cx="848025" cy="3009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latin typeface="+mn-ea"/>
                  <a:ea typeface="+mn-ea"/>
                </a:rPr>
                <a:t>목 차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3FE4FD-9D8F-4AE5-AD06-5611DDE81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91257FFC-C7A6-49F3-866A-6CD8DF8A6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769322"/>
              </p:ext>
            </p:extLst>
          </p:nvPr>
        </p:nvGraphicFramePr>
        <p:xfrm>
          <a:off x="597159" y="1094874"/>
          <a:ext cx="6120882" cy="8317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882">
                  <a:extLst>
                    <a:ext uri="{9D8B030D-6E8A-4147-A177-3AD203B41FA5}">
                      <a16:colId xmlns:a16="http://schemas.microsoft.com/office/drawing/2014/main" val="3059148879"/>
                    </a:ext>
                  </a:extLst>
                </a:gridCol>
              </a:tblGrid>
              <a:tr h="368445"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시스템 구조 및 접속방법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 · · · · · · · · · · · · · · · · · · · · · · · · · · ·    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876507"/>
                  </a:ext>
                </a:extLst>
              </a:tr>
              <a:tr h="337742"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2. </a:t>
                      </a:r>
                      <a:r>
                        <a:rPr lang="ko-KR" altLang="en-US" sz="1400" b="1" dirty="0"/>
                        <a:t>대시보드 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· · · · · · · · · 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     7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857325"/>
                  </a:ext>
                </a:extLst>
              </a:tr>
              <a:tr h="337742"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3. </a:t>
                      </a:r>
                      <a:r>
                        <a:rPr lang="ko-KR" altLang="en-US" sz="1400" b="1" dirty="0"/>
                        <a:t>지식관리 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 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· · · · · · · · · 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   12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267076"/>
                  </a:ext>
                </a:extLst>
              </a:tr>
              <a:tr h="1795935">
                <a:tc>
                  <a:txBody>
                    <a:bodyPr/>
                    <a:lstStyle/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3.1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지식구축 기본개념   ∙ ∙ ∙ ∙ ∙ ∙ ∙ ∙ ∙ ∙ ∙ ∙ ∙ ∙ ∙ ∙ ∙ ∙ ∙ ∙ ∙ ∙ ∙ ∙ ∙ ∙ ∙ ∙ ∙ ∙ 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3.2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도메인 관리  ∙ ∙ ∙ ∙ ∙ ∙ ∙ ∙ ∙ ∙ ∙ ∙ ∙ ∙ ∙ ∙ ∙ ∙ ∙ ∙ ∙ ∙ ∙ ∙ ∙ ∙ ∙ ∙ ∙ ∙ ∙ ∙ ∙ ∙ ∙ 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17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3.3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인텐트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관리  ∙ ∙ ∙ ∙ ∙ ∙ ∙ ∙ ∙ ∙ ∙ ∙ ∙ ∙ ∙ ∙ ∙ ∙ ∙ ∙ ∙ ∙ ∙ ∙ ∙ ∙ ∙ ∙ ∙ ∙ ∙ ∙ ∙ ∙ ∙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23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3.4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엔티티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관리  ∙ ∙ ∙ ∙ ∙ ∙ ∙ ∙ ∙ ∙ ∙ ∙ ∙ ∙ ∙ ∙ ∙ ∙ ∙ ∙ ∙ ∙ ∙ ∙ ∙ ∙ ∙ ∙ ∙ ∙ ∙ ∙ ∙ ∙ ∙ 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42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3.5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지식 분류 관리  ∙ ∙ ∙ ∙ ∙ ∙ ∙ ∙ ∙ ∙ ∙ ∙ ∙ ∙ ∙ ∙ ∙ ∙ ∙ ∙ ∙ ∙ ∙ ∙ ∙ ∙ ∙ ∙ ∙ ∙ ∙ ∙ ∙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48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3.6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데이터 관리  ∙ ∙ ∙ ∙ ∙ ∙ ∙ ∙ ∙ ∙ ∙ ∙ ∙ ∙ ∙ ∙ ∙ ∙ ∙ ∙ ∙ ∙ ∙ ∙ ∙ ∙ ∙ ∙ ∙ ∙ ∙ ∙ ∙ ∙ ∙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54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3.7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지식 일괄 업로드 ∙ ∙ ∙ ∙ ∙ ∙ ∙ ∙ ∙ ∙ ∙ ∙ ∙ ∙ ∙ ∙ ∙ ∙ ∙ ∙ ∙ ∙ ∙ ∙ ∙ ∙ ∙ ∙ ∙ ∙ ∙ ∙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59</a:t>
                      </a:r>
                    </a:p>
                  </a:txBody>
                  <a:tcPr marT="1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258364"/>
                  </a:ext>
                </a:extLst>
              </a:tr>
              <a:tr h="337742"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4. </a:t>
                      </a:r>
                      <a:r>
                        <a:rPr lang="ko-KR" altLang="en-US" sz="1400" b="1" dirty="0" err="1"/>
                        <a:t>대화관리</a:t>
                      </a:r>
                      <a:r>
                        <a:rPr lang="ko-KR" altLang="en-US" sz="1400" b="1" dirty="0"/>
                        <a:t>   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· · · · · · · · · 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    63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776172"/>
                  </a:ext>
                </a:extLst>
              </a:tr>
              <a:tr h="819408">
                <a:tc>
                  <a:txBody>
                    <a:bodyPr/>
                    <a:lstStyle/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4.1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챗플로우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관리 ∙ ∙ ∙ ∙ ∙ ∙ ∙ ∙ ∙ ∙ ∙ ∙ ∙ ∙ ∙ ∙ ∙ ∙ ∙ ∙ ∙ ∙ ∙ ∙ ∙ ∙ ∙ ∙ ∙ ∙ ∙ ∙ ∙ ∙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64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4.2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템플릿 관리  ∙ ∙ ∙ ∙ ∙ ∙ ∙ ∙ ∙ ∙ ∙ ∙ ∙ ∙ ∙ ∙ ∙ ∙ ∙ ∙ ∙ ∙ ∙ ∙ ∙ ∙ ∙ ∙ ∙ ∙ ∙ ∙ ∙ ∙ ∙ 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76 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4.3 API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관리  ∙ ∙ ∙ ∙ ∙ ∙ ∙ ∙ ∙ ∙ ∙ ∙ ∙ ∙ ∙ ∙ ∙ ∙ ∙ ∙ ∙ ∙ ∙ ∙ ∙ ∙ ∙ ∙ ∙ ∙ ∙ ∙ ∙ ∙ ∙ ∙ ∙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83</a:t>
                      </a:r>
                    </a:p>
                  </a:txBody>
                  <a:tcPr marT="1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44474"/>
                  </a:ext>
                </a:extLst>
              </a:tr>
              <a:tr h="337742"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지식검증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  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· · · · · · · · · · · ·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    87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720981"/>
                  </a:ext>
                </a:extLst>
              </a:tr>
              <a:tr h="566103">
                <a:tc>
                  <a:txBody>
                    <a:bodyPr/>
                    <a:lstStyle/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검증결과 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 ∙ ∙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 ∙ ∙ ∙ ∙ ∙ ∙ ∙ ∙ ∙ ∙ ∙ ∙ ∙ ∙ ∙ ∙ ∙ ∙ ∙ ∙ ∙ ∙ ∙ ∙ ∙ ∙ ∙ ∙ ∙ ∙ ∙ ∙   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88</a:t>
                      </a:r>
                      <a:endParaRPr lang="en-US" altLang="ko-KR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5.2 </a:t>
                      </a:r>
                      <a:r>
                        <a:rPr lang="ko-KR" alt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히스토리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 ∙ ∙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 ∙ ∙ ∙ ∙ ∙ ∙ ∙ ∙ ∙ ∙ ∙ ∙ ∙ ∙ ∙ ∙ ∙ ∙ ∙ ∙ ∙ ∙ ∙ ∙ ∙ ∙ ∙ ∙ ∙ ∙ ∙ ∙   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92</a:t>
                      </a:r>
                      <a:endParaRPr lang="en-US" altLang="ko-KR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1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874648"/>
                  </a:ext>
                </a:extLst>
              </a:tr>
              <a:tr h="337742"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6. </a:t>
                      </a:r>
                      <a:r>
                        <a:rPr lang="ko-KR" altLang="en-US" sz="1400" b="1" dirty="0"/>
                        <a:t>통계분석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  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· · · · · · · · · 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    94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048493"/>
                  </a:ext>
                </a:extLst>
              </a:tr>
              <a:tr h="819408">
                <a:tc>
                  <a:txBody>
                    <a:bodyPr/>
                    <a:lstStyle/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6.1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종합 통계 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 ∙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 ∙ ∙ ∙ ∙ ∙ ∙ ∙ ∙ ∙ ∙ ∙ ∙ ∙ ∙ ∙ ∙ ∙ ∙ ∙ ∙ ∙ ∙ ∙ ∙ ∙ ∙ ∙ ∙ ∙ ∙ ∙ ∙ ∙  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96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6.2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응답률 통계 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 ∙ ∙ ∙ ∙ ∙ ∙ ∙ ∙ ∙ ∙ ∙ ∙ ∙ ∙ ∙ ∙ ∙ ∙ ∙ ∙ ∙ ∙ ∙ ∙ ∙ ∙ ∙ ∙ ∙ ∙ ∙ ∙   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99 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6.3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사용자 대화통계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 ∙ ∙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 ∙ ∙ ∙ ∙ ∙ ∙ ∙ ∙ ∙ ∙ ∙ ∙ ∙ ∙ ∙ ∙ ∙ ∙ ∙ ∙ ∙ ∙ ∙ ∙ ∙ ∙ ∙ ∙  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T="1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43767"/>
                  </a:ext>
                </a:extLst>
              </a:tr>
              <a:tr h="294664"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7. </a:t>
                      </a:r>
                      <a:r>
                        <a:rPr lang="ko-KR" altLang="en-US" sz="1400" b="1" dirty="0"/>
                        <a:t>설정   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· · · · · · · · · 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· 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   106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092148"/>
                  </a:ext>
                </a:extLst>
              </a:tr>
              <a:tr h="1308410">
                <a:tc>
                  <a:txBody>
                    <a:bodyPr/>
                    <a:lstStyle/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7.1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대화설정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∙ ∙ ∙ ∙ ∙ ∙ ∙ ∙ ∙ ∙ ∙ ∙ ∙ ∙ ∙ ∙ ∙ ∙ ∙ ∙ ∙ ∙ ∙ ∙ ∙ ∙ ∙ ∙ ∙ ∙ ∙ ∙ ∙ ∙ ∙ 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108 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7.2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학습설정 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∙ ∙ ∙ ∙ ∙ ∙ ∙ ∙ ∙ ∙ ∙ ∙ ∙ ∙ ∙ ∙ ∙ ∙ ∙ ∙ ∙ ∙ ∙ ∙ ∙ ∙ ∙ ∙ ∙ ∙ ∙ ∙ ∙ ∙ ∙   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121 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7.3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통계설정  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 ∙ ∙ ∙ ∙ ∙ ∙ ∙ ∙ ∙ ∙ ∙ ∙ ∙ ∙ ∙ ∙ ∙ ∙ ∙ ∙ ∙ ∙ ∙ ∙ ∙ ∙ ∙ ∙ ∙ ∙ ∙ ∙ ∙ ∙ 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123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7.4 </a:t>
                      </a:r>
                      <a:r>
                        <a:rPr lang="ko-KR" alt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인증키관리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∙ ∙ ∙ ∙ ∙ ∙ ∙ ∙ ∙ ∙ ∙ ∙ ∙ ∙ ∙ ∙ ∙ ∙ ∙ ∙ ∙ ∙ ∙ ∙ ∙ ∙ ∙ ∙ ∙ ∙ ∙ ∙ ∙ ∙ ∙ 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126</a:t>
                      </a:r>
                    </a:p>
                    <a:p>
                      <a:pPr marL="342900" marR="0" lvl="1" indent="0" algn="just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7.5 </a:t>
                      </a:r>
                      <a:r>
                        <a:rPr lang="ko-KR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계정설정  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∙ ∙ ∙ ∙ ∙ ∙ ∙ ∙ ∙ ∙ ∙ ∙ ∙ ∙ ∙ ∙ ∙ ∙ ∙ ∙ ∙ ∙ ∙ ∙ ∙ ∙ ∙ ∙ ∙ ∙ ∙ ∙ ∙ ∙ ∙   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128</a:t>
                      </a:r>
                      <a:endParaRPr lang="en-US" altLang="ko-KR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328397"/>
                  </a:ext>
                </a:extLst>
              </a:tr>
              <a:tr h="301121"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8. </a:t>
                      </a:r>
                      <a:r>
                        <a:rPr lang="ko-KR" altLang="en-US" sz="1400" b="1" dirty="0"/>
                        <a:t>시뮬레이션    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· · · · · · · · · 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    132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072581"/>
                  </a:ext>
                </a:extLst>
              </a:tr>
              <a:tr h="351624"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9. </a:t>
                      </a:r>
                      <a:r>
                        <a:rPr lang="ko-KR" altLang="en-US" sz="1400" b="1" dirty="0" err="1"/>
                        <a:t>튜토리얼</a:t>
                      </a:r>
                      <a:r>
                        <a:rPr lang="ko-KR" altLang="en-US" sz="1400" b="1" dirty="0"/>
                        <a:t>   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· · · · · · · · · 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 · · · · · · · · · · ·     138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576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33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FE4A2B6-649D-458D-B06A-2BA4547B2CDC}"/>
              </a:ext>
            </a:extLst>
          </p:cNvPr>
          <p:cNvSpPr txBox="1"/>
          <p:nvPr/>
        </p:nvSpPr>
        <p:spPr>
          <a:xfrm>
            <a:off x="368301" y="1559704"/>
            <a:ext cx="6121400" cy="84446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3.3.3 </a:t>
            </a:r>
            <a:r>
              <a:rPr lang="ko-KR" altLang="en-US" sz="12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 등록되어 있는 센텐스의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엔티티도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수정할 수 있다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 화면에서는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엔티티를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새로 생성하거나 검색하는 것이 가능하다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744F0-7A38-436E-8921-22BABAF7341A}"/>
              </a:ext>
            </a:extLst>
          </p:cNvPr>
          <p:cNvSpPr txBox="1"/>
          <p:nvPr/>
        </p:nvSpPr>
        <p:spPr>
          <a:xfrm>
            <a:off x="368301" y="6545108"/>
            <a:ext cx="6121400" cy="13292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시와 마찬가지로       버튼을 클릭하면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태깅할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단어를 지정할 수 있다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형태소 단위를 선택했을 때는 더블클릭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음절 단위를 선택했을 때는 지정할 단어의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첫음절과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끝 음절을 클릭하면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선택창이 나타난다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엔티티를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선택한 후 설정 버튼을 누르고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또는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더블클릭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왼쪽 상단의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클릭하면 수정된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태깅을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저장할 수 있다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68301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B2112-4D3E-4B30-8C52-641841D8C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018370B-04A4-4AC3-B4A3-EB7755EE6C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31" y="6598276"/>
            <a:ext cx="272415" cy="2261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C9A599-4C00-45C3-AC02-BDD969A5E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89" y="7324405"/>
            <a:ext cx="263758" cy="24344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9AFAAE-5E8F-43AD-815C-BE37EAE2A6EB}"/>
              </a:ext>
            </a:extLst>
          </p:cNvPr>
          <p:cNvSpPr/>
          <p:nvPr/>
        </p:nvSpPr>
        <p:spPr>
          <a:xfrm>
            <a:off x="435052" y="8159189"/>
            <a:ext cx="5987897" cy="7981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①따옴표 아이콘 클릭 → ②단어 지정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or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더블클릭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→ ③엔티티 선택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설정버튼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or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더블클릭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→④저장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아이콘 클릭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D14BEB-2959-4E89-91F9-BDD51FAE87E6}"/>
              </a:ext>
            </a:extLst>
          </p:cNvPr>
          <p:cNvSpPr txBox="1"/>
          <p:nvPr/>
        </p:nvSpPr>
        <p:spPr>
          <a:xfrm>
            <a:off x="2729911" y="8007989"/>
            <a:ext cx="13981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&lt;</a:t>
            </a:r>
            <a:r>
              <a:rPr lang="ko-KR" altLang="en-US" sz="1200" b="1">
                <a:solidFill>
                  <a:srgbClr val="0070C0"/>
                </a:solidFill>
              </a:rPr>
              <a:t>태깅 방법 요약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78E3E0-0974-4F77-94B3-84F8DB0C2A82}"/>
              </a:ext>
            </a:extLst>
          </p:cNvPr>
          <p:cNvSpPr txBox="1"/>
          <p:nvPr/>
        </p:nvSpPr>
        <p:spPr>
          <a:xfrm>
            <a:off x="2572249" y="2506658"/>
            <a:ext cx="17134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&lt;</a:t>
            </a:r>
            <a:r>
              <a:rPr lang="ko-KR" altLang="en-US" sz="1200" b="1">
                <a:solidFill>
                  <a:srgbClr val="0070C0"/>
                </a:solidFill>
              </a:rPr>
              <a:t>센텐스 수정 시 화면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1EA680-5E03-431E-91CF-FDBAE5EBEA6F}"/>
              </a:ext>
            </a:extLst>
          </p:cNvPr>
          <p:cNvSpPr/>
          <p:nvPr/>
        </p:nvSpPr>
        <p:spPr>
          <a:xfrm>
            <a:off x="131776" y="2795797"/>
            <a:ext cx="6587760" cy="3665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7" y="2889107"/>
            <a:ext cx="6453187" cy="34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11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0" y="2477978"/>
            <a:ext cx="6757910" cy="3503721"/>
          </a:xfrm>
          <a:prstGeom prst="rect">
            <a:avLst/>
          </a:prstGeom>
          <a:ln>
            <a:solidFill>
              <a:srgbClr val="4866A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FE4A2B6-649D-458D-B06A-2BA4547B2CDC}"/>
              </a:ext>
            </a:extLst>
          </p:cNvPr>
          <p:cNvSpPr txBox="1"/>
          <p:nvPr/>
        </p:nvSpPr>
        <p:spPr>
          <a:xfrm>
            <a:off x="368301" y="1559704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3.3.3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 </a:t>
            </a:r>
            <a:r>
              <a:rPr lang="ko-KR" altLang="en-US" sz="12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68301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B2112-4D3E-4B30-8C52-641841D8C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F967934-0133-4A2E-8D76-C1CD0D86E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04129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9FD0A2-C195-4158-88CB-8E84A0146BDB}"/>
              </a:ext>
            </a:extLst>
          </p:cNvPr>
          <p:cNvSpPr txBox="1"/>
          <p:nvPr/>
        </p:nvSpPr>
        <p:spPr>
          <a:xfrm>
            <a:off x="748053" y="6553161"/>
            <a:ext cx="5741648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취소 버튼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저장 버튼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기존에 생성된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 기능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돋보기 아이콘 클릭 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228600" indent="-2286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새로운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 기능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((+)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아이콘 클릭 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2A573D-AFF8-435D-BAC8-C97B64E625F0}"/>
              </a:ext>
            </a:extLst>
          </p:cNvPr>
          <p:cNvSpPr/>
          <p:nvPr/>
        </p:nvSpPr>
        <p:spPr>
          <a:xfrm>
            <a:off x="47528" y="2458486"/>
            <a:ext cx="252313" cy="24621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C75E31-99AD-4C2C-9A07-C3D726A80D2B}"/>
              </a:ext>
            </a:extLst>
          </p:cNvPr>
          <p:cNvSpPr/>
          <p:nvPr/>
        </p:nvSpPr>
        <p:spPr>
          <a:xfrm>
            <a:off x="295307" y="2458617"/>
            <a:ext cx="250390" cy="24621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9E6BE5-E9FF-409A-B36D-D1DEFB0549B6}"/>
              </a:ext>
            </a:extLst>
          </p:cNvPr>
          <p:cNvSpPr/>
          <p:nvPr/>
        </p:nvSpPr>
        <p:spPr>
          <a:xfrm>
            <a:off x="193288" y="5659180"/>
            <a:ext cx="2969014" cy="26120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3CDB82-DA09-4ECD-98CE-391BA93617E4}"/>
              </a:ext>
            </a:extLst>
          </p:cNvPr>
          <p:cNvSpPr/>
          <p:nvPr/>
        </p:nvSpPr>
        <p:spPr>
          <a:xfrm>
            <a:off x="1761815" y="3152145"/>
            <a:ext cx="1400485" cy="24076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1A77DD-0A36-420B-8422-AE5C87613632}"/>
              </a:ext>
            </a:extLst>
          </p:cNvPr>
          <p:cNvSpPr txBox="1"/>
          <p:nvPr/>
        </p:nvSpPr>
        <p:spPr>
          <a:xfrm>
            <a:off x="86290" y="226309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2582F-485B-409D-9051-D6847371BE25}"/>
              </a:ext>
            </a:extLst>
          </p:cNvPr>
          <p:cNvSpPr txBox="1"/>
          <p:nvPr/>
        </p:nvSpPr>
        <p:spPr>
          <a:xfrm>
            <a:off x="324065" y="226145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08BF17-57DE-46F5-952F-AD86B02802F4}"/>
              </a:ext>
            </a:extLst>
          </p:cNvPr>
          <p:cNvSpPr txBox="1"/>
          <p:nvPr/>
        </p:nvSpPr>
        <p:spPr>
          <a:xfrm>
            <a:off x="1761816" y="295213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E6660F-AE33-4DEE-A042-2B180E8FAD43}"/>
              </a:ext>
            </a:extLst>
          </p:cNvPr>
          <p:cNvSpPr txBox="1"/>
          <p:nvPr/>
        </p:nvSpPr>
        <p:spPr>
          <a:xfrm>
            <a:off x="188924" y="546527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81C75-D3FC-410A-9AC5-B819C6002AD9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</p:spTree>
    <p:extLst>
      <p:ext uri="{BB962C8B-B14F-4D97-AF65-F5344CB8AC3E}">
        <p14:creationId xmlns:p14="http://schemas.microsoft.com/office/powerpoint/2010/main" val="50418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68301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B2112-4D3E-4B30-8C52-641841D8C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F967934-0133-4A2E-8D76-C1CD0D86E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5187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E4A2B6-649D-458D-B06A-2BA4547B2CDC}"/>
              </a:ext>
            </a:extLst>
          </p:cNvPr>
          <p:cNvSpPr txBox="1"/>
          <p:nvPr/>
        </p:nvSpPr>
        <p:spPr>
          <a:xfrm>
            <a:off x="368301" y="1559704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3.3.3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 </a:t>
            </a:r>
            <a:r>
              <a:rPr lang="ko-KR" altLang="en-US" sz="12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BA8FF1-7254-4E51-B1D8-7E6956397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03733"/>
            <a:ext cx="6858000" cy="36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41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05938"/>
            <a:ext cx="6858000" cy="293549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B2112-4D3E-4B30-8C52-641841D8C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71D195-58BA-4E8A-A980-635C74092AE2}"/>
              </a:ext>
            </a:extLst>
          </p:cNvPr>
          <p:cNvSpPr/>
          <p:nvPr/>
        </p:nvSpPr>
        <p:spPr>
          <a:xfrm>
            <a:off x="6062139" y="3597230"/>
            <a:ext cx="223268" cy="108464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64CD38-CFD7-4291-8F9C-B3F06B729A86}"/>
              </a:ext>
            </a:extLst>
          </p:cNvPr>
          <p:cNvSpPr/>
          <p:nvPr/>
        </p:nvSpPr>
        <p:spPr>
          <a:xfrm>
            <a:off x="6387016" y="3605070"/>
            <a:ext cx="223269" cy="108464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EADAC0-82A5-4DD6-9A5B-4CB15AE0A467}"/>
              </a:ext>
            </a:extLst>
          </p:cNvPr>
          <p:cNvSpPr/>
          <p:nvPr/>
        </p:nvSpPr>
        <p:spPr>
          <a:xfrm>
            <a:off x="178025" y="4689713"/>
            <a:ext cx="3250975" cy="29632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3FE44-90EA-4B20-AFA1-36D0002FA89F}"/>
              </a:ext>
            </a:extLst>
          </p:cNvPr>
          <p:cNvSpPr txBox="1"/>
          <p:nvPr/>
        </p:nvSpPr>
        <p:spPr>
          <a:xfrm>
            <a:off x="591355" y="6385690"/>
            <a:ext cx="6121400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인텐트에서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바로가기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수정 화면으로 이동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 생성된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추가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-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자동태깅이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 상태라면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이후 추가하는 센텐스에 자동으로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센텐스는 수동으로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태깅해야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93FB5C-C049-4C1B-A227-944EDE7EC734}"/>
              </a:ext>
            </a:extLst>
          </p:cNvPr>
          <p:cNvSpPr txBox="1"/>
          <p:nvPr/>
        </p:nvSpPr>
        <p:spPr>
          <a:xfrm>
            <a:off x="368301" y="1559704"/>
            <a:ext cx="6121400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3.3.4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종속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태깅하기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위해서는 어떤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어떤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사용할 것인지를 지정해줘야 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별로 센텐스가 달라지고 그로 인해 활용되는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조금씩 달라지기 때문이다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64A21-C15D-45D6-B7F1-CD48E1D3D78C}"/>
              </a:ext>
            </a:extLst>
          </p:cNvPr>
          <p:cNvSpPr txBox="1"/>
          <p:nvPr/>
        </p:nvSpPr>
        <p:spPr>
          <a:xfrm>
            <a:off x="368301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B0F553-7655-40B4-AA02-96B2144CF96E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EDF6B-49F7-47D2-B07F-D58278AF690C}"/>
              </a:ext>
            </a:extLst>
          </p:cNvPr>
          <p:cNvSpPr txBox="1"/>
          <p:nvPr/>
        </p:nvSpPr>
        <p:spPr>
          <a:xfrm>
            <a:off x="6411081" y="3401028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DC6EE-D4DD-4387-94DE-CBDABC6B43F0}"/>
              </a:ext>
            </a:extLst>
          </p:cNvPr>
          <p:cNvSpPr txBox="1"/>
          <p:nvPr/>
        </p:nvSpPr>
        <p:spPr>
          <a:xfrm>
            <a:off x="6069879" y="340463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4632E9-B9E6-45AB-9A8F-8FB738F33456}"/>
              </a:ext>
            </a:extLst>
          </p:cNvPr>
          <p:cNvSpPr txBox="1"/>
          <p:nvPr/>
        </p:nvSpPr>
        <p:spPr>
          <a:xfrm>
            <a:off x="247715" y="4501873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57297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072ADDD6-B507-C647-B13F-AC8918A0F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4" y="2995410"/>
            <a:ext cx="6515100" cy="29083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B2112-4D3E-4B30-8C52-641841D8C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F967934-0133-4A2E-8D76-C1CD0D86E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7" y="3462233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E4A2B6-649D-458D-B06A-2BA4547B2CDC}"/>
              </a:ext>
            </a:extLst>
          </p:cNvPr>
          <p:cNvSpPr txBox="1"/>
          <p:nvPr/>
        </p:nvSpPr>
        <p:spPr>
          <a:xfrm>
            <a:off x="380333" y="1559704"/>
            <a:ext cx="6121400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3.3.5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사용자 발화 또는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응답으로 얻은 값을 저장하는 변수로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관리에서는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필수여부 및 재질의 문구를 설정할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시나리오 작성 </a:t>
            </a:r>
            <a:r>
              <a:rPr lang="ko-KR" altLang="en-US" sz="1200" dirty="0">
                <a:latin typeface="+mn-ea"/>
              </a:rPr>
              <a:t>방법은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p.144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참고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EADAC0-82A5-4DD6-9A5B-4CB15AE0A467}"/>
              </a:ext>
            </a:extLst>
          </p:cNvPr>
          <p:cNvSpPr/>
          <p:nvPr/>
        </p:nvSpPr>
        <p:spPr>
          <a:xfrm>
            <a:off x="4848824" y="3193740"/>
            <a:ext cx="333429" cy="229042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D31763-F3EA-43BE-ADCB-881F015E835C}"/>
              </a:ext>
            </a:extLst>
          </p:cNvPr>
          <p:cNvSpPr/>
          <p:nvPr/>
        </p:nvSpPr>
        <p:spPr>
          <a:xfrm>
            <a:off x="5282198" y="3193741"/>
            <a:ext cx="509134" cy="229042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980256-B2EF-4232-A206-FCA50DF84157}"/>
              </a:ext>
            </a:extLst>
          </p:cNvPr>
          <p:cNvSpPr/>
          <p:nvPr/>
        </p:nvSpPr>
        <p:spPr>
          <a:xfrm>
            <a:off x="5930377" y="3193740"/>
            <a:ext cx="250389" cy="229042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C4DF6C-8B07-4C6E-A762-0EB1DF84934B}"/>
              </a:ext>
            </a:extLst>
          </p:cNvPr>
          <p:cNvSpPr/>
          <p:nvPr/>
        </p:nvSpPr>
        <p:spPr>
          <a:xfrm>
            <a:off x="6239375" y="3193739"/>
            <a:ext cx="350178" cy="229042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C43ED-6027-437C-99D6-62A472B7F0CD}"/>
              </a:ext>
            </a:extLst>
          </p:cNvPr>
          <p:cNvSpPr/>
          <p:nvPr/>
        </p:nvSpPr>
        <p:spPr>
          <a:xfrm>
            <a:off x="196208" y="5551689"/>
            <a:ext cx="6396181" cy="27745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EEAD85-8316-4090-8224-97CC7EAAA818}"/>
              </a:ext>
            </a:extLst>
          </p:cNvPr>
          <p:cNvGrpSpPr/>
          <p:nvPr/>
        </p:nvGrpSpPr>
        <p:grpSpPr>
          <a:xfrm>
            <a:off x="390602" y="6286988"/>
            <a:ext cx="6121400" cy="2066609"/>
            <a:chOff x="283543" y="6102307"/>
            <a:chExt cx="6121400" cy="20666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791806-68B3-41E3-945A-A0723E22A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69" y="7749815"/>
              <a:ext cx="647700" cy="4095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30FB2F0-2BA2-4634-A983-993182DC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6512" y="7740291"/>
              <a:ext cx="523875" cy="4286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13FE44-90EA-4B20-AFA1-36D0002FA89F}"/>
                </a:ext>
              </a:extLst>
            </p:cNvPr>
            <p:cNvSpPr txBox="1"/>
            <p:nvPr/>
          </p:nvSpPr>
          <p:spPr>
            <a:xfrm>
              <a:off x="283543" y="6102307"/>
              <a:ext cx="6121400" cy="203132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필수여부 체크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28600" indent="-228600">
                <a:lnSpc>
                  <a:spcPct val="150000"/>
                </a:lnSpc>
                <a:buAutoNum type="circleNumDbPlain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재질의 여부 체크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해당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엔티티가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필수값인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경우 재질의 문구 생성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lvl="3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 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재질의 문구 생성은 응답 메시지 설정 참고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en-US" altLang="ko-KR" sz="1200" b="1" dirty="0">
                  <a:latin typeface="+mn-ea"/>
                </a:rPr>
                <a:t>p.35</a:t>
              </a:r>
              <a:r>
                <a:rPr lang="en-US" altLang="ko-KR" sz="1200" dirty="0">
                  <a:latin typeface="+mn-ea"/>
                </a:rPr>
                <a:t>)</a:t>
              </a:r>
            </a:p>
            <a:p>
              <a:pPr marL="228600" indent="-228600">
                <a:lnSpc>
                  <a:spcPct val="150000"/>
                </a:lnSpc>
                <a:buAutoNum type="circleNumDbPlain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수정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: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파라미터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명과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엔티티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수정 기능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28600" indent="-228600">
                <a:lnSpc>
                  <a:spcPct val="150000"/>
                </a:lnSpc>
                <a:buAutoNum type="circleNumDbPlain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삭제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휴지통 아이콘 클릭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28600" indent="-228600">
                <a:lnSpc>
                  <a:spcPct val="150000"/>
                </a:lnSpc>
                <a:buAutoNum type="circleNumDbPlain"/>
              </a:pP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파라미터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추가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: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파라미터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명 입력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엔티티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선택 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(+)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버튼 클릭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          버튼 클릭 시          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으로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바뀌게 되고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공통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파라미터를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등록할 수 있게 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0D1209-B272-4A55-851D-535201464100}"/>
              </a:ext>
            </a:extLst>
          </p:cNvPr>
          <p:cNvSpPr txBox="1"/>
          <p:nvPr/>
        </p:nvSpPr>
        <p:spPr>
          <a:xfrm>
            <a:off x="4826342" y="300155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BE1D15-7F74-49F7-A726-68E889961711}"/>
              </a:ext>
            </a:extLst>
          </p:cNvPr>
          <p:cNvSpPr txBox="1"/>
          <p:nvPr/>
        </p:nvSpPr>
        <p:spPr>
          <a:xfrm>
            <a:off x="5284242" y="299794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FFA318-9974-4554-AE90-A02B52F52EF2}"/>
              </a:ext>
            </a:extLst>
          </p:cNvPr>
          <p:cNvSpPr txBox="1"/>
          <p:nvPr/>
        </p:nvSpPr>
        <p:spPr>
          <a:xfrm>
            <a:off x="5947600" y="299281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8B10B8-19A7-4B73-9B1A-703261970876}"/>
              </a:ext>
            </a:extLst>
          </p:cNvPr>
          <p:cNvSpPr txBox="1"/>
          <p:nvPr/>
        </p:nvSpPr>
        <p:spPr>
          <a:xfrm>
            <a:off x="6258841" y="299847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DC3D9C-8C5C-4419-9E91-593EB5BBAEB2}"/>
              </a:ext>
            </a:extLst>
          </p:cNvPr>
          <p:cNvSpPr txBox="1"/>
          <p:nvPr/>
        </p:nvSpPr>
        <p:spPr>
          <a:xfrm>
            <a:off x="199480" y="5346083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77160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3.3.6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응답이란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사용자 발화에 답변할 때 출력되는 메시지를 뜻한다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7683D1-BD86-45BF-9335-44A28A0AD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6675FE-8218-4FB5-984E-D36B25938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423" y="3538299"/>
            <a:ext cx="6355153" cy="111644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0F19D9-8493-49AB-90E7-3140F090A281}"/>
              </a:ext>
            </a:extLst>
          </p:cNvPr>
          <p:cNvSpPr txBox="1"/>
          <p:nvPr/>
        </p:nvSpPr>
        <p:spPr>
          <a:xfrm>
            <a:off x="391863" y="2434047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 메시지 생성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 메시지 설정에서 원하는 메시지를 입력한 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누르면 응답 메시지가 생성된다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 메시지 입력 시 텍스트 도구모음을 사용하여 텍스트 꾸미기가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ABBBB-F778-438D-8086-BD5C910A34E2}"/>
              </a:ext>
            </a:extLst>
          </p:cNvPr>
          <p:cNvSpPr/>
          <p:nvPr/>
        </p:nvSpPr>
        <p:spPr>
          <a:xfrm>
            <a:off x="421182" y="3958575"/>
            <a:ext cx="1292057" cy="21912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022BFE7-2B0A-4971-BA3D-38D682534D0F}"/>
              </a:ext>
            </a:extLst>
          </p:cNvPr>
          <p:cNvSpPr/>
          <p:nvPr/>
        </p:nvSpPr>
        <p:spPr>
          <a:xfrm flipH="1">
            <a:off x="6121081" y="4074231"/>
            <a:ext cx="272942" cy="277213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88A340-497C-494B-A00B-1BB27BE13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422" y="6255355"/>
            <a:ext cx="6355153" cy="112422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4368DD-81DD-4DCC-824E-93ED206BC575}"/>
              </a:ext>
            </a:extLst>
          </p:cNvPr>
          <p:cNvSpPr txBox="1"/>
          <p:nvPr/>
        </p:nvSpPr>
        <p:spPr>
          <a:xfrm>
            <a:off x="380333" y="5172683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 메시지 관리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 메시지 목록에서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여부를 확인할 수 있으며 메시지 수정 및 삭제도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EC45BA-1A73-4329-BABF-1A1CD01B7F8F}"/>
              </a:ext>
            </a:extLst>
          </p:cNvPr>
          <p:cNvSpPr/>
          <p:nvPr/>
        </p:nvSpPr>
        <p:spPr>
          <a:xfrm>
            <a:off x="5603846" y="6615406"/>
            <a:ext cx="826275" cy="63381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EBD323-E365-874F-A478-DDBC11B4A5E2}"/>
              </a:ext>
            </a:extLst>
          </p:cNvPr>
          <p:cNvSpPr/>
          <p:nvPr/>
        </p:nvSpPr>
        <p:spPr>
          <a:xfrm>
            <a:off x="4024761" y="6615406"/>
            <a:ext cx="1151246" cy="63381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2AC2F-EB02-429E-89A5-A1A1CE788E68}"/>
              </a:ext>
            </a:extLst>
          </p:cNvPr>
          <p:cNvSpPr txBox="1"/>
          <p:nvPr/>
        </p:nvSpPr>
        <p:spPr>
          <a:xfrm>
            <a:off x="421182" y="374338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E31F5-525C-43CC-9A8A-C6DA47325423}"/>
              </a:ext>
            </a:extLst>
          </p:cNvPr>
          <p:cNvSpPr txBox="1"/>
          <p:nvPr/>
        </p:nvSpPr>
        <p:spPr>
          <a:xfrm>
            <a:off x="6157178" y="385999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7487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7683D1-BD86-45BF-9335-44A28A0AD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EACA6-D409-4632-A8AC-5524DE134D3F}"/>
              </a:ext>
            </a:extLst>
          </p:cNvPr>
          <p:cNvSpPr txBox="1"/>
          <p:nvPr/>
        </p:nvSpPr>
        <p:spPr>
          <a:xfrm>
            <a:off x="1118288" y="7148530"/>
            <a:ext cx="5511508" cy="224247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응답 메시지 생성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 입력 후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 추가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텍스트 도구모음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굵기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기울기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취소선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색변경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하이퍼링크 삽입 가능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응답 메시지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ON/OFF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랜덤답변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ON/OFF :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응답 메시지가 여러 개인 경우 사용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랜덤답변을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OFF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설정한 경우 응답이 등록한 순서대로 출력됨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 기존 응답 수정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⑤ 템플릿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코드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감정표현 설정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⑥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적용버튼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적용버튼을 누르지 않으면 저장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반영되지 않음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680B33-9DC3-4DDB-88D5-A8411E16084A}"/>
              </a:ext>
            </a:extLst>
          </p:cNvPr>
          <p:cNvSpPr txBox="1"/>
          <p:nvPr/>
        </p:nvSpPr>
        <p:spPr>
          <a:xfrm>
            <a:off x="380333" y="1559704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3.3.6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메시지를 수정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시에 템플릿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 코드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감정표현 설정이 가능하다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AE906B-7E2F-4EC3-B54C-6983A5D6541E}"/>
              </a:ext>
            </a:extLst>
          </p:cNvPr>
          <p:cNvGrpSpPr/>
          <p:nvPr/>
        </p:nvGrpSpPr>
        <p:grpSpPr>
          <a:xfrm>
            <a:off x="896370" y="2251846"/>
            <a:ext cx="5089326" cy="4746187"/>
            <a:chOff x="753913" y="2246562"/>
            <a:chExt cx="5285280" cy="49380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8B6BC54-8465-6849-B6C2-1556A660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76" y="2246562"/>
              <a:ext cx="5051371" cy="4904925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FC538A9-8D35-4ABF-A9DC-222FA31ACE92}"/>
                </a:ext>
              </a:extLst>
            </p:cNvPr>
            <p:cNvSpPr/>
            <p:nvPr/>
          </p:nvSpPr>
          <p:spPr>
            <a:xfrm flipV="1">
              <a:off x="4909431" y="2639478"/>
              <a:ext cx="934711" cy="207987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6D1BB7-DE84-40C8-B1D9-269CAD27ADF8}"/>
                </a:ext>
              </a:extLst>
            </p:cNvPr>
            <p:cNvSpPr/>
            <p:nvPr/>
          </p:nvSpPr>
          <p:spPr>
            <a:xfrm flipV="1">
              <a:off x="5326953" y="5425979"/>
              <a:ext cx="524623" cy="293330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A4E6DB0-6742-4986-9995-5021910FA8FC}"/>
                </a:ext>
              </a:extLst>
            </p:cNvPr>
            <p:cNvSpPr/>
            <p:nvPr/>
          </p:nvSpPr>
          <p:spPr>
            <a:xfrm flipV="1">
              <a:off x="958348" y="5840377"/>
              <a:ext cx="5077399" cy="928107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EA9B461-1282-4635-8B73-C46D9621E510}"/>
                </a:ext>
              </a:extLst>
            </p:cNvPr>
            <p:cNvSpPr/>
            <p:nvPr/>
          </p:nvSpPr>
          <p:spPr>
            <a:xfrm flipV="1">
              <a:off x="961794" y="6860932"/>
              <a:ext cx="5077399" cy="323655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675C143-5D73-4E43-B48A-C5062D7AC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882" t="15230" r="4354" b="80602"/>
            <a:stretch/>
          </p:blipFill>
          <p:spPr>
            <a:xfrm>
              <a:off x="5073321" y="2913673"/>
              <a:ext cx="709869" cy="18787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2E40E5-77F3-4866-8BB9-899A144652AD}"/>
                </a:ext>
              </a:extLst>
            </p:cNvPr>
            <p:cNvSpPr/>
            <p:nvPr/>
          </p:nvSpPr>
          <p:spPr>
            <a:xfrm flipV="1">
              <a:off x="5054817" y="2896501"/>
              <a:ext cx="789325" cy="187870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1C6DBE-D5ED-4103-9E43-8FF43D765BB3}"/>
                </a:ext>
              </a:extLst>
            </p:cNvPr>
            <p:cNvSpPr/>
            <p:nvPr/>
          </p:nvSpPr>
          <p:spPr>
            <a:xfrm flipV="1">
              <a:off x="1153933" y="3133407"/>
              <a:ext cx="4690209" cy="2118690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041D02-F27E-4D70-8B97-4F94FB0E452D}"/>
                </a:ext>
              </a:extLst>
            </p:cNvPr>
            <p:cNvSpPr txBox="1"/>
            <p:nvPr/>
          </p:nvSpPr>
          <p:spPr>
            <a:xfrm>
              <a:off x="1153933" y="2933798"/>
              <a:ext cx="180000" cy="180000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75214D-D8A8-4E44-BB21-68CB5BE01E65}"/>
                </a:ext>
              </a:extLst>
            </p:cNvPr>
            <p:cNvSpPr txBox="1"/>
            <p:nvPr/>
          </p:nvSpPr>
          <p:spPr>
            <a:xfrm>
              <a:off x="4714424" y="2620848"/>
              <a:ext cx="180000" cy="180000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BE4AC5-A2EF-44DE-9490-58D4FCAF9144}"/>
                </a:ext>
              </a:extLst>
            </p:cNvPr>
            <p:cNvSpPr txBox="1"/>
            <p:nvPr/>
          </p:nvSpPr>
          <p:spPr>
            <a:xfrm>
              <a:off x="4860529" y="2891365"/>
              <a:ext cx="180000" cy="180000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D550D4-4108-487F-A0F0-3A41A425E6B7}"/>
                </a:ext>
              </a:extLst>
            </p:cNvPr>
            <p:cNvSpPr txBox="1"/>
            <p:nvPr/>
          </p:nvSpPr>
          <p:spPr>
            <a:xfrm>
              <a:off x="5131946" y="5423158"/>
              <a:ext cx="180000" cy="180000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25785C-6C05-479C-AD8B-065B71F84324}"/>
                </a:ext>
              </a:extLst>
            </p:cNvPr>
            <p:cNvSpPr txBox="1"/>
            <p:nvPr/>
          </p:nvSpPr>
          <p:spPr>
            <a:xfrm>
              <a:off x="763341" y="5832943"/>
              <a:ext cx="180000" cy="180000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D10165-B73C-4E1A-BA71-21B47E571C97}"/>
                </a:ext>
              </a:extLst>
            </p:cNvPr>
            <p:cNvSpPr txBox="1"/>
            <p:nvPr/>
          </p:nvSpPr>
          <p:spPr>
            <a:xfrm>
              <a:off x="753913" y="6869015"/>
              <a:ext cx="180000" cy="180000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818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121400" cy="20879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3.3.6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코드 설정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주로 글로벌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파라미터로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주고 받을 코드를 정의할 경우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사용하며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명과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값을 입력 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‘+’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클릭해야만 입력 되며 여러 개의 코드를 입력 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동일한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명을 반복해서 사용할 경우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 ‘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대화관리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&gt; 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작성된 템플릿을 활용하면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코드를 보다 쉽게 정의할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7683D1-BD86-45BF-9335-44A28A0AD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054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03" y="2864276"/>
            <a:ext cx="5052060" cy="30099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121400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3.3.6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설정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사용여부를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체크하면 템플릿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설정창이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나타나며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용도에 맞는 템플릿을 선택할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및 템플릿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대한 내용은 </a:t>
            </a:r>
            <a:r>
              <a:rPr lang="en-US" altLang="ko-KR" sz="1200" b="1" dirty="0">
                <a:latin typeface="+mn-ea"/>
              </a:rPr>
              <a:t>p.76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7683D1-BD86-45BF-9335-44A28A0AD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38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3483B1B-1145-40B1-A5C3-829B224D8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300233"/>
              </p:ext>
            </p:extLst>
          </p:nvPr>
        </p:nvGraphicFramePr>
        <p:xfrm>
          <a:off x="566055" y="6579236"/>
          <a:ext cx="5522984" cy="2012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4498">
                  <a:extLst>
                    <a:ext uri="{9D8B030D-6E8A-4147-A177-3AD203B41FA5}">
                      <a16:colId xmlns:a16="http://schemas.microsoft.com/office/drawing/2014/main" val="894664221"/>
                    </a:ext>
                  </a:extLst>
                </a:gridCol>
                <a:gridCol w="3388486">
                  <a:extLst>
                    <a:ext uri="{9D8B030D-6E8A-4147-A177-3AD203B41FA5}">
                      <a16:colId xmlns:a16="http://schemas.microsoft.com/office/drawing/2014/main" val="3541507978"/>
                    </a:ext>
                  </a:extLst>
                </a:gridCol>
              </a:tblGrid>
              <a:tr h="275666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템플릿명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용도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480079"/>
                  </a:ext>
                </a:extLst>
              </a:tr>
              <a:tr h="289497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05. 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리스트버튼카드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메뉴에 사용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757280"/>
                  </a:ext>
                </a:extLst>
              </a:tr>
              <a:tr h="289497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이미지 형태의 답변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800604"/>
                  </a:ext>
                </a:extLst>
              </a:tr>
              <a:tr h="289497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리스트버튼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리스트 형식의 버튼으로 관련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인텐트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연결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108343"/>
                  </a:ext>
                </a:extLst>
              </a:tr>
              <a:tr h="289497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07.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퀵버튼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바로가기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링크를 하단 버튼 형태로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694567"/>
                  </a:ext>
                </a:extLst>
              </a:tr>
              <a:tr h="289497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47.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이미지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퀵버튼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이미지 형식의 버튼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하단에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바로가기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링크 연결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91327"/>
                  </a:ext>
                </a:extLst>
              </a:tr>
              <a:tr h="289497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87.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리스트버튼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퀵버튼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리스트 버튼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하단에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바로가기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링크 버튼 제공</a:t>
                      </a:r>
                      <a:endParaRPr lang="en-US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02474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1C868A-96CE-8247-B75C-B9D0E4A65DF6}"/>
              </a:ext>
            </a:extLst>
          </p:cNvPr>
          <p:cNvSpPr/>
          <p:nvPr/>
        </p:nvSpPr>
        <p:spPr>
          <a:xfrm flipV="1">
            <a:off x="4960418" y="2864276"/>
            <a:ext cx="1006645" cy="27670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721A5F-EEBE-C44A-8631-38A84D7BC09A}"/>
              </a:ext>
            </a:extLst>
          </p:cNvPr>
          <p:cNvSpPr txBox="1"/>
          <p:nvPr/>
        </p:nvSpPr>
        <p:spPr>
          <a:xfrm>
            <a:off x="380333" y="5992590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주요 템플릿 용도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024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3" y="2743200"/>
            <a:ext cx="6121565" cy="478536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3.3.6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메시지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설정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7683D1-BD86-45BF-9335-44A28A0AD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1BDEF-FA9D-4737-A005-58310D527654}"/>
              </a:ext>
            </a:extLst>
          </p:cNvPr>
          <p:cNvSpPr txBox="1"/>
          <p:nvPr/>
        </p:nvSpPr>
        <p:spPr>
          <a:xfrm>
            <a:off x="2204513" y="2116691"/>
            <a:ext cx="21890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 &lt;</a:t>
            </a:r>
            <a:r>
              <a:rPr lang="ko-KR" altLang="en-US" sz="1200" b="1" dirty="0">
                <a:solidFill>
                  <a:srgbClr val="0070C0"/>
                </a:solidFill>
              </a:rPr>
              <a:t>예시 </a:t>
            </a:r>
            <a:r>
              <a:rPr lang="en-US" altLang="ko-KR" sz="1200" b="1" dirty="0">
                <a:solidFill>
                  <a:srgbClr val="0070C0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리스트 버튼 템플릿</a:t>
            </a:r>
            <a:r>
              <a:rPr lang="en-US" altLang="ko-KR" sz="1200" b="1" dirty="0">
                <a:solidFill>
                  <a:srgbClr val="0070C0"/>
                </a:solidFill>
              </a:rPr>
              <a:t>&gt;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CAD96E-9321-4B90-86DA-5B6C6C85530F}"/>
              </a:ext>
            </a:extLst>
          </p:cNvPr>
          <p:cNvSpPr/>
          <p:nvPr/>
        </p:nvSpPr>
        <p:spPr>
          <a:xfrm>
            <a:off x="435051" y="7789309"/>
            <a:ext cx="5987897" cy="15120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query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는 텍스트 값을 그대로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챗봇에게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전달하고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param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은 해당 텍스트에 부여된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고유값을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전달한다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예를 들어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text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내과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”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일 때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query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내과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라는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텍스트값을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param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내과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”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에 부여한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[0001]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이라는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숫자값을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챗봇에게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전달한다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query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활용하여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재질의에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대한 선택지를 만들거나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다른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인텐트로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넘어가는 버튼을 만들 수 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232DC-25DF-4F67-B02F-1BD7D5979D9A}"/>
              </a:ext>
            </a:extLst>
          </p:cNvPr>
          <p:cNvSpPr txBox="1"/>
          <p:nvPr/>
        </p:nvSpPr>
        <p:spPr>
          <a:xfrm>
            <a:off x="2329416" y="7647761"/>
            <a:ext cx="21991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&lt; query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와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</a:rPr>
              <a:t>param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의 차이 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&gt;</a:t>
            </a:r>
            <a:endParaRPr lang="ko-KR" altLang="en-US" sz="12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3AB6A9-291D-1043-9B1B-D77F96B0805D}"/>
              </a:ext>
            </a:extLst>
          </p:cNvPr>
          <p:cNvSpPr/>
          <p:nvPr/>
        </p:nvSpPr>
        <p:spPr>
          <a:xfrm flipV="1">
            <a:off x="1906300" y="5141586"/>
            <a:ext cx="4204940" cy="87821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6234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358A7-5CA4-4C51-B456-BCE16BF26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358" y="3173577"/>
            <a:ext cx="3121916" cy="14089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/>
              <a:t>시스템 구조 및 접속방법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541D7D-82D5-4635-942A-A6CC8150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684448-8A93-45E2-A8A2-29B5F4B47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715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1" y="4013486"/>
            <a:ext cx="6005386" cy="11735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6A481C-302F-40E5-855F-4B5736D2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33" y="2662622"/>
            <a:ext cx="6037804" cy="11351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121400" cy="89319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3.3.7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ko-KR" sz="1200"/>
              <a:t>챗플로우는 대화 흐름을 의미하며</a:t>
            </a:r>
            <a:r>
              <a:rPr lang="en-US" altLang="ko-KR" sz="1200"/>
              <a:t>, </a:t>
            </a:r>
            <a:r>
              <a:rPr lang="ko-KR" altLang="ko-KR" sz="1200" err="1"/>
              <a:t>챗봇과</a:t>
            </a:r>
            <a:r>
              <a:rPr lang="ko-KR" altLang="ko-KR" sz="1200"/>
              <a:t> 사용자 간 대화의 흐름을 구성하고 </a:t>
            </a:r>
            <a:r>
              <a:rPr lang="ko-KR" altLang="ko-KR" sz="1200" err="1"/>
              <a:t>시각화할</a:t>
            </a:r>
            <a:r>
              <a:rPr lang="ko-KR" altLang="ko-KR" sz="1200"/>
              <a:t> 수 있는 기능을 담당한다</a:t>
            </a:r>
            <a:r>
              <a:rPr lang="en-US" altLang="ko-KR" sz="1200"/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7683D1-BD86-45BF-9335-44A28A0AD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ABFB48-989B-4120-A6F2-930E775DDAF7}"/>
              </a:ext>
            </a:extLst>
          </p:cNvPr>
          <p:cNvSpPr txBox="1"/>
          <p:nvPr/>
        </p:nvSpPr>
        <p:spPr>
          <a:xfrm>
            <a:off x="412750" y="5552780"/>
            <a:ext cx="6121400" cy="61619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200" dirty="0" err="1"/>
              <a:t>챗플로우는</a:t>
            </a:r>
            <a:r>
              <a:rPr lang="ko-KR" altLang="ko-KR" sz="1200" dirty="0"/>
              <a:t> </a:t>
            </a:r>
            <a:r>
              <a:rPr lang="ko-KR" altLang="en-US" sz="1200" dirty="0"/>
              <a:t>응답 메시지 설정 하단에서 추가할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새로운 </a:t>
            </a:r>
            <a:r>
              <a:rPr lang="ko-KR" altLang="en-US" sz="1200" dirty="0" err="1"/>
              <a:t>인텐트</a:t>
            </a:r>
            <a:r>
              <a:rPr lang="ko-KR" altLang="en-US" sz="1200" dirty="0"/>
              <a:t> 생성 시 반드시 추가해야 한다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챗플로우를</a:t>
            </a:r>
            <a:r>
              <a:rPr lang="ko-KR" altLang="en-US" sz="1200" dirty="0"/>
              <a:t> 생성하지 않으면 </a:t>
            </a:r>
            <a:r>
              <a:rPr lang="ko-KR" altLang="en-US" sz="1200" dirty="0" err="1"/>
              <a:t>챗봇</a:t>
            </a:r>
            <a:r>
              <a:rPr lang="ko-KR" altLang="en-US" sz="1200" dirty="0"/>
              <a:t> 답변이 출력되지 않는 오류가 발생한다</a:t>
            </a:r>
            <a:r>
              <a:rPr lang="en-US" altLang="ko-KR" sz="1200" dirty="0"/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65DEB09-41DB-46BF-B3C4-8F72247C4B27}"/>
              </a:ext>
            </a:extLst>
          </p:cNvPr>
          <p:cNvSpPr/>
          <p:nvPr/>
        </p:nvSpPr>
        <p:spPr>
          <a:xfrm>
            <a:off x="380333" y="6522520"/>
            <a:ext cx="5987897" cy="11185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클릭→ ②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챗플로우명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기본값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명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→ ③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④취소 버튼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DCC4D0-C9E5-4F30-B381-F0D56BDEB001}"/>
              </a:ext>
            </a:extLst>
          </p:cNvPr>
          <p:cNvSpPr txBox="1"/>
          <p:nvPr/>
        </p:nvSpPr>
        <p:spPr>
          <a:xfrm>
            <a:off x="2541093" y="6353551"/>
            <a:ext cx="16663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&lt;</a:t>
            </a:r>
            <a:r>
              <a:rPr lang="ko-KR" altLang="en-US" sz="1200" b="1" err="1">
                <a:solidFill>
                  <a:srgbClr val="0070C0"/>
                </a:solidFill>
              </a:rPr>
              <a:t>챗플로우</a:t>
            </a:r>
            <a:r>
              <a:rPr lang="ko-KR" altLang="en-US" sz="1200" b="1">
                <a:solidFill>
                  <a:srgbClr val="0070C0"/>
                </a:solidFill>
              </a:rPr>
              <a:t> 추가 순서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A43063-2E97-4C6E-85BC-B96675C23D70}"/>
              </a:ext>
            </a:extLst>
          </p:cNvPr>
          <p:cNvSpPr/>
          <p:nvPr/>
        </p:nvSpPr>
        <p:spPr>
          <a:xfrm flipV="1">
            <a:off x="2090569" y="4450025"/>
            <a:ext cx="2699162" cy="3005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1DA8EB7-9549-417D-9C70-11DC57078D0A}"/>
              </a:ext>
            </a:extLst>
          </p:cNvPr>
          <p:cNvSpPr/>
          <p:nvPr/>
        </p:nvSpPr>
        <p:spPr>
          <a:xfrm flipH="1">
            <a:off x="2624452" y="3118200"/>
            <a:ext cx="276723" cy="272233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0140AC6-A041-42B7-A28F-5CEF6B53D216}"/>
              </a:ext>
            </a:extLst>
          </p:cNvPr>
          <p:cNvSpPr/>
          <p:nvPr/>
        </p:nvSpPr>
        <p:spPr>
          <a:xfrm flipH="1">
            <a:off x="4812035" y="4450027"/>
            <a:ext cx="298075" cy="300500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7F2F14F-F77A-4E5C-B120-589A23FF5BC6}"/>
              </a:ext>
            </a:extLst>
          </p:cNvPr>
          <p:cNvSpPr/>
          <p:nvPr/>
        </p:nvSpPr>
        <p:spPr>
          <a:xfrm flipH="1">
            <a:off x="1800824" y="4463481"/>
            <a:ext cx="272039" cy="291644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BF3E9B-1B54-48E1-9252-A22A88780567}"/>
              </a:ext>
            </a:extLst>
          </p:cNvPr>
          <p:cNvSpPr txBox="1"/>
          <p:nvPr/>
        </p:nvSpPr>
        <p:spPr>
          <a:xfrm>
            <a:off x="2431710" y="3167812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0D514-B0CA-4D84-B239-719748E37AB9}"/>
              </a:ext>
            </a:extLst>
          </p:cNvPr>
          <p:cNvSpPr txBox="1"/>
          <p:nvPr/>
        </p:nvSpPr>
        <p:spPr>
          <a:xfrm>
            <a:off x="2095750" y="425123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6273CE-BEA3-433C-AF23-6085E0950F35}"/>
              </a:ext>
            </a:extLst>
          </p:cNvPr>
          <p:cNvSpPr txBox="1"/>
          <p:nvPr/>
        </p:nvSpPr>
        <p:spPr>
          <a:xfrm>
            <a:off x="4883104" y="4258673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766BE-BC7A-4C57-9108-119F660B9344}"/>
              </a:ext>
            </a:extLst>
          </p:cNvPr>
          <p:cNvSpPr txBox="1"/>
          <p:nvPr/>
        </p:nvSpPr>
        <p:spPr>
          <a:xfrm>
            <a:off x="1824153" y="425170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44954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059427"/>
            <a:ext cx="4407189" cy="162687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020467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3.3.7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생성 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바로가기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버튼이 나타나며 대화관리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관리로 이동할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(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관리는 대화관리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관리 </a:t>
            </a:r>
            <a:r>
              <a:rPr lang="ko-KR" altLang="en-US" sz="1200" dirty="0">
                <a:latin typeface="+mn-ea"/>
              </a:rPr>
              <a:t>참고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p.64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7683D1-BD86-45BF-9335-44A28A0AD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B62F39-D7D7-47C9-B975-E56D0C32A0D5}"/>
              </a:ext>
            </a:extLst>
          </p:cNvPr>
          <p:cNvSpPr/>
          <p:nvPr/>
        </p:nvSpPr>
        <p:spPr>
          <a:xfrm flipV="1">
            <a:off x="1815152" y="3380873"/>
            <a:ext cx="831795" cy="28875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496132AC-C31F-4C0A-AD4A-C3D61A827A78}"/>
              </a:ext>
            </a:extLst>
          </p:cNvPr>
          <p:cNvSpPr/>
          <p:nvPr/>
        </p:nvSpPr>
        <p:spPr>
          <a:xfrm>
            <a:off x="3281160" y="4791234"/>
            <a:ext cx="295679" cy="360954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" y="5212078"/>
            <a:ext cx="6858000" cy="41910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0559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ED9787D-9A80-4B27-A848-DC9FDE877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7" y="5719096"/>
            <a:ext cx="6404183" cy="3470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3.4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6761AC-62EC-4513-8353-03EC2967D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2807A8B-4BC6-4241-BA61-62E34CCFD7E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3" y="3502399"/>
            <a:ext cx="5996404" cy="15668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EE10F02-90CA-4BEA-BA39-5A1A03F25AB7}"/>
              </a:ext>
            </a:extLst>
          </p:cNvPr>
          <p:cNvSpPr txBox="1"/>
          <p:nvPr/>
        </p:nvSpPr>
        <p:spPr>
          <a:xfrm>
            <a:off x="464989" y="1632025"/>
            <a:ext cx="6036744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err="1"/>
              <a:t>엔티티는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엔트리</a:t>
            </a:r>
            <a:r>
              <a:rPr lang="en-US" altLang="ko-KR" sz="1200" dirty="0"/>
              <a:t>(Entry)</a:t>
            </a:r>
            <a:r>
              <a:rPr lang="ko-KR" altLang="en-US" sz="1200" dirty="0"/>
              <a:t>와 유의어로 구성되며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엔티티</a:t>
            </a:r>
            <a:r>
              <a:rPr lang="ko-KR" altLang="en-US" sz="1200" dirty="0"/>
              <a:t> 내부에서 </a:t>
            </a:r>
            <a:r>
              <a:rPr lang="ko-KR" altLang="en-US" sz="1200" dirty="0" err="1"/>
              <a:t>엔트리와</a:t>
            </a:r>
            <a:r>
              <a:rPr lang="ko-KR" altLang="en-US" sz="1200" dirty="0"/>
              <a:t> 유의어는 중복 등록이 불가하다</a:t>
            </a:r>
            <a:r>
              <a:rPr lang="en-US" altLang="ko-KR" sz="1200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엔트리와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유의어는 의도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판단하는 용도적인 측면에서 서로 비슷한 개념이나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의도 파악 후에는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엔트리만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값으로 사용할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082F81-F61B-49CF-BD43-C45CF3E539C8}"/>
              </a:ext>
            </a:extLst>
          </p:cNvPr>
          <p:cNvSpPr/>
          <p:nvPr/>
        </p:nvSpPr>
        <p:spPr>
          <a:xfrm flipV="1">
            <a:off x="324478" y="7708504"/>
            <a:ext cx="796034" cy="119486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59366A-881C-4289-805F-8CDE980BC63A}"/>
              </a:ext>
            </a:extLst>
          </p:cNvPr>
          <p:cNvSpPr/>
          <p:nvPr/>
        </p:nvSpPr>
        <p:spPr>
          <a:xfrm flipV="1">
            <a:off x="1292057" y="7708505"/>
            <a:ext cx="5317621" cy="119486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9E57AF-4BE7-41B9-95C3-9DC1FC639061}"/>
              </a:ext>
            </a:extLst>
          </p:cNvPr>
          <p:cNvSpPr txBox="1"/>
          <p:nvPr/>
        </p:nvSpPr>
        <p:spPr>
          <a:xfrm>
            <a:off x="518695" y="743150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엔트리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D595E-A68A-48EC-B087-43036366551E}"/>
              </a:ext>
            </a:extLst>
          </p:cNvPr>
          <p:cNvSpPr txBox="1"/>
          <p:nvPr/>
        </p:nvSpPr>
        <p:spPr>
          <a:xfrm>
            <a:off x="1564618" y="745324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유의어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09668B-EC6D-4CDD-9FAE-1403F1DB948F}"/>
              </a:ext>
            </a:extLst>
          </p:cNvPr>
          <p:cNvSpPr/>
          <p:nvPr/>
        </p:nvSpPr>
        <p:spPr>
          <a:xfrm flipV="1">
            <a:off x="211891" y="5878467"/>
            <a:ext cx="522035" cy="2769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70C53A-75A3-477B-AD7F-C0326C339860}"/>
              </a:ext>
            </a:extLst>
          </p:cNvPr>
          <p:cNvSpPr txBox="1"/>
          <p:nvPr/>
        </p:nvSpPr>
        <p:spPr>
          <a:xfrm>
            <a:off x="480528" y="5635658"/>
            <a:ext cx="737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엔티티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D11BB8-8888-4BBE-8DE3-B1E51FA66E67}"/>
              </a:ext>
            </a:extLst>
          </p:cNvPr>
          <p:cNvSpPr/>
          <p:nvPr/>
        </p:nvSpPr>
        <p:spPr>
          <a:xfrm>
            <a:off x="124995" y="3180195"/>
            <a:ext cx="6587760" cy="1908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A7A9F-1A68-4E36-AE3B-996F223A2D8C}"/>
              </a:ext>
            </a:extLst>
          </p:cNvPr>
          <p:cNvSpPr txBox="1"/>
          <p:nvPr/>
        </p:nvSpPr>
        <p:spPr>
          <a:xfrm>
            <a:off x="2740594" y="3038599"/>
            <a:ext cx="13565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</a:t>
            </a:r>
            <a:r>
              <a:rPr lang="ko-KR" altLang="en-US" sz="1200" b="1">
                <a:solidFill>
                  <a:srgbClr val="0070C0"/>
                </a:solidFill>
              </a:rPr>
              <a:t>엔티티의 구조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A9D84D-FF04-4782-8454-DA31DAEBC3D2}"/>
              </a:ext>
            </a:extLst>
          </p:cNvPr>
          <p:cNvSpPr/>
          <p:nvPr/>
        </p:nvSpPr>
        <p:spPr>
          <a:xfrm>
            <a:off x="135120" y="5436069"/>
            <a:ext cx="6587760" cy="38706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32EC36-975B-4209-8B5F-BE3FECFCB16D}"/>
              </a:ext>
            </a:extLst>
          </p:cNvPr>
          <p:cNvSpPr txBox="1"/>
          <p:nvPr/>
        </p:nvSpPr>
        <p:spPr>
          <a:xfrm>
            <a:off x="2715329" y="5268302"/>
            <a:ext cx="138182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</a:t>
            </a:r>
            <a:r>
              <a:rPr lang="ko-KR" altLang="en-US" sz="1200" b="1">
                <a:solidFill>
                  <a:srgbClr val="0070C0"/>
                </a:solidFill>
              </a:rPr>
              <a:t>예시 </a:t>
            </a:r>
            <a:r>
              <a:rPr lang="en-US" altLang="ko-KR" sz="1200" b="1">
                <a:solidFill>
                  <a:srgbClr val="0070C0"/>
                </a:solidFill>
              </a:rPr>
              <a:t>: </a:t>
            </a:r>
            <a:r>
              <a:rPr lang="ko-KR" altLang="en-US" sz="1200" b="1">
                <a:solidFill>
                  <a:srgbClr val="0070C0"/>
                </a:solidFill>
              </a:rPr>
              <a:t>대중교통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02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26D237-EBDE-4BA7-A151-FEBF04A6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036433"/>
            <a:ext cx="6858000" cy="43634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E8F251-CDCD-4A9D-8BFC-EDFB234153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47"/>
          <a:stretch/>
        </p:blipFill>
        <p:spPr>
          <a:xfrm>
            <a:off x="385903" y="1812374"/>
            <a:ext cx="1943086" cy="2732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3.4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2614429" y="1812374"/>
            <a:ext cx="3829168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메인화면 좌측 메뉴</a:t>
            </a:r>
            <a:endParaRPr lang="en-US" altLang="ko-KR" sz="1200" b="1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  </a:t>
            </a:r>
            <a:r>
              <a:rPr lang="en-US" altLang="ko-KR" sz="1200" b="1">
                <a:latin typeface="+mn-ea"/>
              </a:rPr>
              <a:t>- </a:t>
            </a:r>
            <a:r>
              <a:rPr lang="ko-KR" altLang="en-US" sz="1200" b="1">
                <a:latin typeface="+mn-ea"/>
              </a:rPr>
              <a:t>지식관리 </a:t>
            </a:r>
            <a:r>
              <a:rPr lang="en-US" altLang="ko-KR" sz="1200" b="1">
                <a:latin typeface="+mn-ea"/>
              </a:rPr>
              <a:t>&gt; </a:t>
            </a:r>
            <a:r>
              <a:rPr lang="ko-KR" altLang="en-US" sz="1200" b="1">
                <a:latin typeface="+mn-ea"/>
              </a:rPr>
              <a:t>엔티티</a:t>
            </a:r>
            <a:endParaRPr lang="en-US" altLang="ko-KR" sz="1200" b="1"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엔티티 목록 화면에서는 생성된 엔티티 리스트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총 엔티티 수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엔티티 안에 작성된 엔트리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유의어 수를 확인할 수 있다</a:t>
            </a:r>
            <a:r>
              <a:rPr lang="en-US" altLang="ko-KR" sz="1200"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FD0EEE-9D61-4708-A925-D26F6134FC09}"/>
              </a:ext>
            </a:extLst>
          </p:cNvPr>
          <p:cNvSpPr/>
          <p:nvPr/>
        </p:nvSpPr>
        <p:spPr>
          <a:xfrm>
            <a:off x="301679" y="3136800"/>
            <a:ext cx="2111534" cy="512763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46B6DD-676D-42B6-9937-261619BB8B16}"/>
              </a:ext>
            </a:extLst>
          </p:cNvPr>
          <p:cNvSpPr/>
          <p:nvPr/>
        </p:nvSpPr>
        <p:spPr>
          <a:xfrm>
            <a:off x="301679" y="2303586"/>
            <a:ext cx="2111534" cy="512763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816F7-F74A-4C74-A6A2-22C16D5BF483}"/>
              </a:ext>
            </a:extLst>
          </p:cNvPr>
          <p:cNvSpPr/>
          <p:nvPr/>
        </p:nvSpPr>
        <p:spPr>
          <a:xfrm flipV="1">
            <a:off x="5172054" y="6110868"/>
            <a:ext cx="1547051" cy="2979234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71A45-91A6-4019-8D41-F69B8A318D41}"/>
              </a:ext>
            </a:extLst>
          </p:cNvPr>
          <p:cNvSpPr/>
          <p:nvPr/>
        </p:nvSpPr>
        <p:spPr>
          <a:xfrm>
            <a:off x="4752775" y="5895278"/>
            <a:ext cx="941781" cy="165648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54200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565ED756-0F01-4FDD-B5EF-F51010F14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25401"/>
            <a:ext cx="6858000" cy="43634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5841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3.4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98082B-55B4-4107-93D3-0F2C35DEF189}"/>
              </a:ext>
            </a:extLst>
          </p:cNvPr>
          <p:cNvSpPr/>
          <p:nvPr/>
        </p:nvSpPr>
        <p:spPr>
          <a:xfrm flipV="1">
            <a:off x="29736" y="2283633"/>
            <a:ext cx="847493" cy="23562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3503FA-71CA-4559-B117-D2959AECA1D1}"/>
              </a:ext>
            </a:extLst>
          </p:cNvPr>
          <p:cNvSpPr/>
          <p:nvPr/>
        </p:nvSpPr>
        <p:spPr>
          <a:xfrm flipV="1">
            <a:off x="4356409" y="2277548"/>
            <a:ext cx="2401641" cy="27627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AABFB7-556A-483D-B977-DE1A59AD7709}"/>
              </a:ext>
            </a:extLst>
          </p:cNvPr>
          <p:cNvSpPr/>
          <p:nvPr/>
        </p:nvSpPr>
        <p:spPr>
          <a:xfrm flipV="1">
            <a:off x="5643489" y="1832835"/>
            <a:ext cx="1173623" cy="25393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4D56A8-4D5F-4E87-8CEB-A1B95D8A6350}"/>
              </a:ext>
            </a:extLst>
          </p:cNvPr>
          <p:cNvSpPr/>
          <p:nvPr/>
        </p:nvSpPr>
        <p:spPr>
          <a:xfrm flipV="1">
            <a:off x="6470252" y="2930682"/>
            <a:ext cx="256802" cy="291998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447DE6-44C3-4A86-BDFB-4DD91CD3B1E1}"/>
              </a:ext>
            </a:extLst>
          </p:cNvPr>
          <p:cNvSpPr/>
          <p:nvPr/>
        </p:nvSpPr>
        <p:spPr>
          <a:xfrm>
            <a:off x="588489" y="6623212"/>
            <a:ext cx="63444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일괄 업로드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다운로드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일괄 업로드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다운로드 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lvl="4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(※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 일괄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업로드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p.59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(+)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입력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돋보기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정렬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리스트를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등록순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가나다순으로 정렬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총 개수 및 조회건수 설정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55B491-BB8E-4F3E-9349-24A811C669E2}"/>
              </a:ext>
            </a:extLst>
          </p:cNvPr>
          <p:cNvSpPr txBox="1"/>
          <p:nvPr/>
        </p:nvSpPr>
        <p:spPr>
          <a:xfrm>
            <a:off x="5446483" y="1841925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D6151-CF33-4C31-BE51-5CA62B5322A0}"/>
              </a:ext>
            </a:extLst>
          </p:cNvPr>
          <p:cNvSpPr txBox="1"/>
          <p:nvPr/>
        </p:nvSpPr>
        <p:spPr>
          <a:xfrm>
            <a:off x="908311" y="228498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C6C49-5C09-4439-8B53-EAF8756B6C18}"/>
              </a:ext>
            </a:extLst>
          </p:cNvPr>
          <p:cNvSpPr txBox="1"/>
          <p:nvPr/>
        </p:nvSpPr>
        <p:spPr>
          <a:xfrm>
            <a:off x="4574927" y="2603714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A5CF3A-9BB6-4DA9-A302-2859CC806B8E}"/>
              </a:ext>
            </a:extLst>
          </p:cNvPr>
          <p:cNvSpPr/>
          <p:nvPr/>
        </p:nvSpPr>
        <p:spPr>
          <a:xfrm flipV="1">
            <a:off x="4780156" y="2606461"/>
            <a:ext cx="1977894" cy="27627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586870-9555-404C-818E-486BBFB2DFCD}"/>
              </a:ext>
            </a:extLst>
          </p:cNvPr>
          <p:cNvSpPr/>
          <p:nvPr/>
        </p:nvSpPr>
        <p:spPr>
          <a:xfrm flipV="1">
            <a:off x="27189" y="2654599"/>
            <a:ext cx="847493" cy="23562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AF8B2E-0368-4084-BE84-3A7BFCFF9625}"/>
              </a:ext>
            </a:extLst>
          </p:cNvPr>
          <p:cNvSpPr txBox="1"/>
          <p:nvPr/>
        </p:nvSpPr>
        <p:spPr>
          <a:xfrm>
            <a:off x="6263227" y="293061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50A51D-970B-405E-86A1-F40F949CBBD0}"/>
              </a:ext>
            </a:extLst>
          </p:cNvPr>
          <p:cNvSpPr txBox="1"/>
          <p:nvPr/>
        </p:nvSpPr>
        <p:spPr>
          <a:xfrm>
            <a:off x="4152761" y="2277548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C1F06-B28B-4755-BC9F-F9629A56A25F}"/>
              </a:ext>
            </a:extLst>
          </p:cNvPr>
          <p:cNvSpPr txBox="1"/>
          <p:nvPr/>
        </p:nvSpPr>
        <p:spPr>
          <a:xfrm>
            <a:off x="905942" y="265459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1284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E20A7C-03E4-4043-BC26-C937777AF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" y="2695895"/>
            <a:ext cx="6858000" cy="2230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3.4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B31CD4-9872-4E70-A222-AEEA2D3A0B4A}"/>
              </a:ext>
            </a:extLst>
          </p:cNvPr>
          <p:cNvSpPr txBox="1"/>
          <p:nvPr/>
        </p:nvSpPr>
        <p:spPr>
          <a:xfrm>
            <a:off x="380333" y="1538955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생성하는 순서는 다음과 같다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생성은 센텐스에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태깅하면서도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b="1" dirty="0">
                <a:latin typeface="+mn-ea"/>
              </a:rPr>
              <a:t>p</a:t>
            </a:r>
            <a:r>
              <a:rPr lang="en-US" altLang="ko-KR" sz="1200" b="1">
                <a:latin typeface="+mn-ea"/>
              </a:rPr>
              <a:t>.29 </a:t>
            </a:r>
            <a:r>
              <a:rPr lang="ko-KR" altLang="en-US" sz="1200" b="1" dirty="0">
                <a:latin typeface="+mn-ea"/>
              </a:rPr>
              <a:t>참고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34F99DF-9369-43EC-843E-0F3B7357F894}"/>
              </a:ext>
            </a:extLst>
          </p:cNvPr>
          <p:cNvSpPr/>
          <p:nvPr/>
        </p:nvSpPr>
        <p:spPr>
          <a:xfrm flipH="1">
            <a:off x="5786768" y="4282668"/>
            <a:ext cx="383223" cy="360670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5E0E49-9836-483E-9F92-44B1998EC0FA}"/>
              </a:ext>
            </a:extLst>
          </p:cNvPr>
          <p:cNvSpPr/>
          <p:nvPr/>
        </p:nvSpPr>
        <p:spPr>
          <a:xfrm flipH="1">
            <a:off x="677417" y="4286966"/>
            <a:ext cx="383223" cy="344340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C95206D-0E18-4B6B-B81C-C1AA4867C3CA}"/>
              </a:ext>
            </a:extLst>
          </p:cNvPr>
          <p:cNvSpPr/>
          <p:nvPr/>
        </p:nvSpPr>
        <p:spPr>
          <a:xfrm flipH="1">
            <a:off x="1804732" y="2974489"/>
            <a:ext cx="360951" cy="344340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2A2A6FD-9122-4FBD-A935-92E27347B0C8}"/>
              </a:ext>
            </a:extLst>
          </p:cNvPr>
          <p:cNvSpPr/>
          <p:nvPr/>
        </p:nvSpPr>
        <p:spPr>
          <a:xfrm>
            <a:off x="1096737" y="4270635"/>
            <a:ext cx="1979355" cy="34434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FD94B3F-974A-47C5-8982-BB8A1397DABA}"/>
              </a:ext>
            </a:extLst>
          </p:cNvPr>
          <p:cNvSpPr/>
          <p:nvPr/>
        </p:nvSpPr>
        <p:spPr>
          <a:xfrm>
            <a:off x="982222" y="5327691"/>
            <a:ext cx="4977007" cy="105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→ ②엔티티 명 입력 → ③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또는 엔터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④취소버튼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A54653-4626-4506-A4BD-B0911BE4643A}"/>
              </a:ext>
            </a:extLst>
          </p:cNvPr>
          <p:cNvSpPr txBox="1"/>
          <p:nvPr/>
        </p:nvSpPr>
        <p:spPr>
          <a:xfrm>
            <a:off x="2486209" y="5191111"/>
            <a:ext cx="18855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&lt;</a:t>
            </a:r>
            <a:r>
              <a:rPr lang="ko-KR" altLang="en-US" sz="1200" b="1">
                <a:solidFill>
                  <a:srgbClr val="0070C0"/>
                </a:solidFill>
              </a:rPr>
              <a:t>신규 엔티티 생성 순서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FFC57B-93D7-4B59-B0AE-0CD549144809}"/>
              </a:ext>
            </a:extLst>
          </p:cNvPr>
          <p:cNvSpPr txBox="1"/>
          <p:nvPr/>
        </p:nvSpPr>
        <p:spPr>
          <a:xfrm>
            <a:off x="1515045" y="3003435"/>
            <a:ext cx="256802" cy="261610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9FE21-93A3-4A5C-B2F8-5B2B7A2CBE84}"/>
              </a:ext>
            </a:extLst>
          </p:cNvPr>
          <p:cNvSpPr txBox="1"/>
          <p:nvPr/>
        </p:nvSpPr>
        <p:spPr>
          <a:xfrm>
            <a:off x="3119357" y="4307744"/>
            <a:ext cx="256802" cy="261610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12F22-3C79-4A5C-A5B1-1747BAEFE45C}"/>
              </a:ext>
            </a:extLst>
          </p:cNvPr>
          <p:cNvSpPr txBox="1"/>
          <p:nvPr/>
        </p:nvSpPr>
        <p:spPr>
          <a:xfrm>
            <a:off x="5849978" y="3970077"/>
            <a:ext cx="256802" cy="261610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1D603-3C31-4D9F-8B5C-9D39DDFBBB8B}"/>
              </a:ext>
            </a:extLst>
          </p:cNvPr>
          <p:cNvSpPr txBox="1"/>
          <p:nvPr/>
        </p:nvSpPr>
        <p:spPr>
          <a:xfrm>
            <a:off x="752660" y="3968835"/>
            <a:ext cx="256802" cy="261610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439A3-2B02-4955-B60E-54C8DFB99508}"/>
              </a:ext>
            </a:extLst>
          </p:cNvPr>
          <p:cNvSpPr/>
          <p:nvPr/>
        </p:nvSpPr>
        <p:spPr>
          <a:xfrm>
            <a:off x="3235726" y="3550110"/>
            <a:ext cx="470000" cy="484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62C12E0-21F2-4672-BAF7-E80D4E373927}"/>
              </a:ext>
            </a:extLst>
          </p:cNvPr>
          <p:cNvSpPr/>
          <p:nvPr/>
        </p:nvSpPr>
        <p:spPr>
          <a:xfrm>
            <a:off x="3189528" y="3623307"/>
            <a:ext cx="359788" cy="372363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32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3F62F06-0E42-4CE8-B51D-06E5C9A3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" y="2566371"/>
            <a:ext cx="6858000" cy="3473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3.4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B31CD4-9872-4E70-A222-AEEA2D3A0B4A}"/>
              </a:ext>
            </a:extLst>
          </p:cNvPr>
          <p:cNvSpPr txBox="1"/>
          <p:nvPr/>
        </p:nvSpPr>
        <p:spPr>
          <a:xfrm>
            <a:off x="380333" y="1559704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 목록에서 특정 엔티티 관리 화면으로 진입할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 관리 화면에서는 엔티티 명의 변경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엔트리 추가 및 관리가 가능하다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E628A1-660A-4215-93C9-81934EA93EB7}"/>
              </a:ext>
            </a:extLst>
          </p:cNvPr>
          <p:cNvSpPr/>
          <p:nvPr/>
        </p:nvSpPr>
        <p:spPr>
          <a:xfrm>
            <a:off x="-175" y="2747252"/>
            <a:ext cx="4101305" cy="26879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1FE07E-1F3B-4E09-A919-E6329BC5B95D}"/>
              </a:ext>
            </a:extLst>
          </p:cNvPr>
          <p:cNvSpPr/>
          <p:nvPr/>
        </p:nvSpPr>
        <p:spPr>
          <a:xfrm>
            <a:off x="67505" y="3539223"/>
            <a:ext cx="4408241" cy="43320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3EA62-7573-4DA2-BB02-CC7977002173}"/>
              </a:ext>
            </a:extLst>
          </p:cNvPr>
          <p:cNvSpPr/>
          <p:nvPr/>
        </p:nvSpPr>
        <p:spPr>
          <a:xfrm>
            <a:off x="4543426" y="3539223"/>
            <a:ext cx="2206286" cy="43320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E26FF-A84A-44C2-9539-0951B77C952D}"/>
              </a:ext>
            </a:extLst>
          </p:cNvPr>
          <p:cNvSpPr/>
          <p:nvPr/>
        </p:nvSpPr>
        <p:spPr>
          <a:xfrm>
            <a:off x="104572" y="4142287"/>
            <a:ext cx="845919" cy="19645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D11F75-BF17-4DEB-935F-D4F91C2C383A}"/>
              </a:ext>
            </a:extLst>
          </p:cNvPr>
          <p:cNvSpPr/>
          <p:nvPr/>
        </p:nvSpPr>
        <p:spPr>
          <a:xfrm>
            <a:off x="1194471" y="4593214"/>
            <a:ext cx="802770" cy="26161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0784D3-26C3-4AE8-80BF-FB304E1D2C27}"/>
              </a:ext>
            </a:extLst>
          </p:cNvPr>
          <p:cNvSpPr/>
          <p:nvPr/>
        </p:nvSpPr>
        <p:spPr>
          <a:xfrm>
            <a:off x="6495321" y="4561188"/>
            <a:ext cx="256802" cy="121954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5F4B2B-E1FA-4D08-965E-3B99A8CB8544}"/>
              </a:ext>
            </a:extLst>
          </p:cNvPr>
          <p:cNvSpPr/>
          <p:nvPr/>
        </p:nvSpPr>
        <p:spPr>
          <a:xfrm>
            <a:off x="905850" y="6368998"/>
            <a:ext cx="5202322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엔티티 명 확인 및 수정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아이콘 클릭       변경 후 저장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엔트리 추가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후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엔트리 검색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후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돋보기 아이콘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엔트리 정렬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엔트리 리스트를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등록순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가나다순으로 정렬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유의어 입력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후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유의어 삭제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(X)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시 유의어 삭제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엔트리 삭제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아이콘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3E0B4D-ECF5-4BD0-B391-E339FAC09625}"/>
              </a:ext>
            </a:extLst>
          </p:cNvPr>
          <p:cNvSpPr/>
          <p:nvPr/>
        </p:nvSpPr>
        <p:spPr>
          <a:xfrm>
            <a:off x="2496316" y="4593214"/>
            <a:ext cx="180001" cy="26161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29003DD-AAC5-4BB8-92D9-DE65D75E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730" y="6351597"/>
            <a:ext cx="333375" cy="31432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656037D-B02C-4802-BA04-23FFFD7E0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490" y="6393135"/>
            <a:ext cx="323850" cy="2381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62DDFD-C79B-4EC7-81FD-5517826DD39A}"/>
              </a:ext>
            </a:extLst>
          </p:cNvPr>
          <p:cNvSpPr txBox="1"/>
          <p:nvPr/>
        </p:nvSpPr>
        <p:spPr>
          <a:xfrm>
            <a:off x="52735" y="2563730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20A2F5-3881-42B8-B801-2013E3233E08}"/>
              </a:ext>
            </a:extLst>
          </p:cNvPr>
          <p:cNvSpPr txBox="1"/>
          <p:nvPr/>
        </p:nvSpPr>
        <p:spPr>
          <a:xfrm>
            <a:off x="104573" y="333482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5DB87-051A-4674-8E05-016F62A00D1C}"/>
              </a:ext>
            </a:extLst>
          </p:cNvPr>
          <p:cNvSpPr txBox="1"/>
          <p:nvPr/>
        </p:nvSpPr>
        <p:spPr>
          <a:xfrm>
            <a:off x="4588807" y="333482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10545F-7B11-4158-9050-EDC377FDDE20}"/>
              </a:ext>
            </a:extLst>
          </p:cNvPr>
          <p:cNvSpPr txBox="1"/>
          <p:nvPr/>
        </p:nvSpPr>
        <p:spPr>
          <a:xfrm>
            <a:off x="980228" y="4158746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8365A5-DE67-4A99-A18E-2222C922D869}"/>
              </a:ext>
            </a:extLst>
          </p:cNvPr>
          <p:cNvSpPr txBox="1"/>
          <p:nvPr/>
        </p:nvSpPr>
        <p:spPr>
          <a:xfrm>
            <a:off x="1211241" y="440900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C2DAA8-DA09-4132-B1B6-58E8A8A643C8}"/>
              </a:ext>
            </a:extLst>
          </p:cNvPr>
          <p:cNvSpPr txBox="1"/>
          <p:nvPr/>
        </p:nvSpPr>
        <p:spPr>
          <a:xfrm>
            <a:off x="2484272" y="440900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6203F7-5DFC-4B7D-AB3B-0906662A3DFB}"/>
              </a:ext>
            </a:extLst>
          </p:cNvPr>
          <p:cNvSpPr txBox="1"/>
          <p:nvPr/>
        </p:nvSpPr>
        <p:spPr>
          <a:xfrm>
            <a:off x="6292721" y="4561188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29994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3.4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DA403B-1C22-4561-A91F-F155581774D1}"/>
              </a:ext>
            </a:extLst>
          </p:cNvPr>
          <p:cNvSpPr/>
          <p:nvPr/>
        </p:nvSpPr>
        <p:spPr>
          <a:xfrm>
            <a:off x="380333" y="4953000"/>
            <a:ext cx="6344454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엔티티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기본적으로 제공되어 사용자가 정의하지 않아도 사용할 수 있는 엔티티를 </a:t>
            </a:r>
          </a:p>
          <a:p>
            <a:pPr latinLnBrk="1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엔티티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 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Teana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Chatbot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다음과 같은 시스템 엔티티를 제공한다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786C9AD-A8F1-4326-B23B-2435A8A83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404358"/>
              </p:ext>
            </p:extLst>
          </p:nvPr>
        </p:nvGraphicFramePr>
        <p:xfrm>
          <a:off x="719556" y="6389200"/>
          <a:ext cx="5394825" cy="130780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50767">
                  <a:extLst>
                    <a:ext uri="{9D8B030D-6E8A-4147-A177-3AD203B41FA5}">
                      <a16:colId xmlns:a16="http://schemas.microsoft.com/office/drawing/2014/main" val="1353640067"/>
                    </a:ext>
                  </a:extLst>
                </a:gridCol>
                <a:gridCol w="4044058">
                  <a:extLst>
                    <a:ext uri="{9D8B030D-6E8A-4147-A177-3AD203B41FA5}">
                      <a16:colId xmlns:a16="http://schemas.microsoft.com/office/drawing/2014/main" val="3938678292"/>
                    </a:ext>
                  </a:extLst>
                </a:gridCol>
              </a:tblGrid>
              <a:tr h="3269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System.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날짜</a:t>
                      </a:r>
                      <a:endParaRPr lang="ko-K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오늘</a:t>
                      </a: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내일</a:t>
                      </a: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1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일 등 다양한 날짜를 인식하는 엔티티</a:t>
                      </a:r>
                      <a:endParaRPr lang="ko-K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548097"/>
                  </a:ext>
                </a:extLst>
              </a:tr>
              <a:tr h="3269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System.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endParaRPr lang="ko-K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오전</a:t>
                      </a: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6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시 등 다양한 시간을 인식하는 엔티티</a:t>
                      </a:r>
                      <a:endParaRPr lang="ko-K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9199987"/>
                  </a:ext>
                </a:extLst>
              </a:tr>
              <a:tr h="3269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System.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숫자</a:t>
                      </a:r>
                      <a:endParaRPr lang="ko-K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1,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삼</a:t>
                      </a: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다섯 등 다양한 숫자를 인식하는 엔티티</a:t>
                      </a:r>
                      <a:endParaRPr lang="ko-K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675584"/>
                  </a:ext>
                </a:extLst>
              </a:tr>
              <a:tr h="32695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kern="1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System.any</a:t>
                      </a:r>
                      <a:endParaRPr lang="ko-K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문자</a:t>
                      </a:r>
                      <a:r>
                        <a:rPr lang="en-US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숫자 등 모든 것을 인식하는 엔티티</a:t>
                      </a:r>
                      <a:endParaRPr lang="ko-K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864881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49F90F0-BC67-42FA-911B-E8306778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" y="1895595"/>
            <a:ext cx="6858000" cy="22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19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3.5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지식분류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ACD7C-BCFD-47DF-8A58-09DD6772A9A3}"/>
              </a:ext>
            </a:extLst>
          </p:cNvPr>
          <p:cNvSpPr txBox="1"/>
          <p:nvPr/>
        </p:nvSpPr>
        <p:spPr>
          <a:xfrm>
            <a:off x="380333" y="1559704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(Taxonomy)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 운영 및 관리의 용이함을 위하여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등록한 인텐트를 원하는 분류 체계 및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상하위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구조로 정리하고 지식을 관리하는 기능이다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713F1E-3514-4F61-8D37-C49670025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E8FF66-8EB4-4834-A67D-3C78CDDDBDBC}"/>
              </a:ext>
            </a:extLst>
          </p:cNvPr>
          <p:cNvSpPr/>
          <p:nvPr/>
        </p:nvSpPr>
        <p:spPr>
          <a:xfrm>
            <a:off x="1021682" y="2803001"/>
            <a:ext cx="4838700" cy="3260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EEBE9-7F34-4B61-9814-A26AB7035F96}"/>
              </a:ext>
            </a:extLst>
          </p:cNvPr>
          <p:cNvSpPr txBox="1"/>
          <p:nvPr/>
        </p:nvSpPr>
        <p:spPr>
          <a:xfrm>
            <a:off x="2722107" y="2663962"/>
            <a:ext cx="14378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</a:t>
            </a:r>
            <a:r>
              <a:rPr lang="ko-KR" altLang="en-US" sz="1200" b="1">
                <a:solidFill>
                  <a:srgbClr val="0070C0"/>
                </a:solidFill>
              </a:rPr>
              <a:t>지식분류의 구조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6B429E-078D-4F07-A2C1-936B7C1AE8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15" y="3080000"/>
            <a:ext cx="4600035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80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" y="4890135"/>
            <a:ext cx="6858000" cy="4286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F1FB45-A23B-4A9C-B32C-065A7F2D5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1"/>
          <a:stretch/>
        </p:blipFill>
        <p:spPr>
          <a:xfrm>
            <a:off x="320477" y="1840830"/>
            <a:ext cx="2005848" cy="2823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3.5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지식분류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2459869" y="1813516"/>
            <a:ext cx="4114942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엔티티는 </a:t>
            </a:r>
            <a:r>
              <a:rPr lang="ko-KR" altLang="en-US" sz="1200" err="1">
                <a:latin typeface="+mn-ea"/>
              </a:rPr>
              <a:t>메인화면</a:t>
            </a:r>
            <a:r>
              <a:rPr lang="ko-KR" altLang="en-US" sz="1200">
                <a:latin typeface="+mn-ea"/>
              </a:rPr>
              <a:t> 좌측 메뉴 </a:t>
            </a:r>
            <a:endParaRPr lang="en-US" altLang="ko-KR" sz="120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  </a:t>
            </a:r>
            <a:r>
              <a:rPr lang="en-US" altLang="ko-KR" sz="1200" b="1">
                <a:latin typeface="+mn-ea"/>
              </a:rPr>
              <a:t>- </a:t>
            </a:r>
            <a:r>
              <a:rPr lang="ko-KR" altLang="en-US" sz="1200" b="1">
                <a:latin typeface="+mn-ea"/>
              </a:rPr>
              <a:t>지식관리 </a:t>
            </a:r>
            <a:r>
              <a:rPr lang="en-US" altLang="ko-KR" sz="1200" b="1">
                <a:latin typeface="+mn-ea"/>
              </a:rPr>
              <a:t>&gt; </a:t>
            </a:r>
            <a:r>
              <a:rPr lang="ko-KR" altLang="en-US" sz="1200" b="1">
                <a:latin typeface="+mn-ea"/>
              </a:rPr>
              <a:t>지식분류</a:t>
            </a:r>
            <a:endParaRPr lang="en-US" altLang="ko-KR" sz="1200" b="1"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지식분류 목록 화면에서는 생성된 지식분류 목록과 지식분류에 종속된 </a:t>
            </a:r>
            <a:r>
              <a:rPr lang="ko-KR" altLang="en-US" sz="1200" err="1">
                <a:latin typeface="+mn-ea"/>
              </a:rPr>
              <a:t>지식노드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 err="1">
                <a:latin typeface="+mn-ea"/>
              </a:rPr>
              <a:t>인텐트</a:t>
            </a:r>
            <a:r>
              <a:rPr lang="ko-KR" altLang="en-US" sz="1200">
                <a:latin typeface="+mn-ea"/>
              </a:rPr>
              <a:t> 숫자를 확인할 수 있다</a:t>
            </a:r>
            <a:r>
              <a:rPr lang="en-US" altLang="ko-KR" sz="12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816F7-F74A-4C74-A6A2-22C16D5BF483}"/>
              </a:ext>
            </a:extLst>
          </p:cNvPr>
          <p:cNvSpPr/>
          <p:nvPr/>
        </p:nvSpPr>
        <p:spPr>
          <a:xfrm flipV="1">
            <a:off x="4960621" y="6164578"/>
            <a:ext cx="1798320" cy="2628902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0FEA4B-AE39-4147-BB6E-E9EDB6A1AA22}"/>
              </a:ext>
            </a:extLst>
          </p:cNvPr>
          <p:cNvSpPr/>
          <p:nvPr/>
        </p:nvSpPr>
        <p:spPr>
          <a:xfrm>
            <a:off x="186933" y="3691300"/>
            <a:ext cx="2219688" cy="512763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BE011B-7F28-409B-BC1B-F9B12EE79F0E}"/>
              </a:ext>
            </a:extLst>
          </p:cNvPr>
          <p:cNvSpPr/>
          <p:nvPr/>
        </p:nvSpPr>
        <p:spPr>
          <a:xfrm>
            <a:off x="186933" y="2339685"/>
            <a:ext cx="2219688" cy="512763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CB42AA-64B3-414B-B226-3E3349717FC5}"/>
              </a:ext>
            </a:extLst>
          </p:cNvPr>
          <p:cNvSpPr/>
          <p:nvPr/>
        </p:nvSpPr>
        <p:spPr>
          <a:xfrm flipH="1">
            <a:off x="4960621" y="5863607"/>
            <a:ext cx="617219" cy="197155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5699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구조 및 접속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FFCE86-8A93-4565-B383-D42B534EF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59057-2612-47D7-AEB2-0FB0F23143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60" y="3362375"/>
            <a:ext cx="4348480" cy="42881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1B4EDF0-2ACE-4452-A7FD-78F7A182920B}"/>
              </a:ext>
            </a:extLst>
          </p:cNvPr>
          <p:cNvSpPr/>
          <p:nvPr/>
        </p:nvSpPr>
        <p:spPr>
          <a:xfrm>
            <a:off x="676338" y="1751596"/>
            <a:ext cx="5505323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195" algn="just" latinLnBrk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ko-KR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아래 시스템 구성도는 </a:t>
            </a:r>
            <a:r>
              <a:rPr lang="en-US" altLang="ko-KR" sz="1200" kern="100" err="1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Teana</a:t>
            </a:r>
            <a:r>
              <a:rPr lang="en-US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Chat</a:t>
            </a:r>
            <a:r>
              <a:rPr lang="ko-KR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전반적인 시스템 흐름을 나타내고 있다</a:t>
            </a:r>
            <a:r>
              <a:rPr lang="en-US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>
              <a:solidFill>
                <a:srgbClr val="40404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36195" algn="just" latinLnBrk="1">
              <a:lnSpc>
                <a:spcPct val="150000"/>
              </a:lnSpc>
              <a:spcAft>
                <a:spcPts val="0"/>
              </a:spcAft>
            </a:pPr>
            <a:r>
              <a:rPr lang="ko-KR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사용자는 클라이언트를 통해 </a:t>
            </a:r>
            <a:r>
              <a:rPr lang="en-US" altLang="ko-KR" sz="1200" kern="100" err="1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Teana</a:t>
            </a:r>
            <a:r>
              <a:rPr lang="en-US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Chat</a:t>
            </a:r>
            <a:r>
              <a:rPr lang="ko-KR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과 질의응답을 할 수 있다</a:t>
            </a:r>
            <a:r>
              <a:rPr lang="en-US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>
              <a:solidFill>
                <a:srgbClr val="40404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36195" algn="just" latinLnBrk="1">
              <a:lnSpc>
                <a:spcPct val="150000"/>
              </a:lnSpc>
              <a:spcAft>
                <a:spcPts val="1000"/>
              </a:spcAft>
            </a:pPr>
            <a:r>
              <a:rPr lang="ko-KR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운영자는 </a:t>
            </a:r>
            <a:r>
              <a:rPr lang="en-US" altLang="ko-KR" sz="1200" kern="100" err="1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Teana</a:t>
            </a:r>
            <a:r>
              <a:rPr lang="en-US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Studio </a:t>
            </a:r>
            <a:r>
              <a:rPr lang="ko-KR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관리콘솔로 지식관리 및 시스템 설정이 가능하며 구축한 지식데이터에 대한 시뮬레이션이 가능</a:t>
            </a:r>
            <a:r>
              <a:rPr lang="ko-KR" altLang="en-US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하</a:t>
            </a:r>
            <a:r>
              <a:rPr lang="ko-KR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200" kern="100">
                <a:solidFill>
                  <a:srgbClr val="40404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>
              <a:solidFill>
                <a:srgbClr val="40404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EA42D-5C5A-4595-9E9B-98FD9A169F2F}"/>
              </a:ext>
            </a:extLst>
          </p:cNvPr>
          <p:cNvSpPr txBox="1"/>
          <p:nvPr/>
        </p:nvSpPr>
        <p:spPr>
          <a:xfrm>
            <a:off x="368301" y="1223770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구조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889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68450"/>
            <a:ext cx="6858000" cy="4286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68301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3.5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지식분류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36BD4-BC9D-4AC8-81C7-8D1E8903B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37480E-4720-4959-8886-AA78AB53E8C2}"/>
              </a:ext>
            </a:extLst>
          </p:cNvPr>
          <p:cNvSpPr/>
          <p:nvPr/>
        </p:nvSpPr>
        <p:spPr>
          <a:xfrm>
            <a:off x="117565" y="2052920"/>
            <a:ext cx="996793" cy="37110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91B5C1-D18A-4E3F-A8D3-2EE77ED2A270}"/>
              </a:ext>
            </a:extLst>
          </p:cNvPr>
          <p:cNvSpPr/>
          <p:nvPr/>
        </p:nvSpPr>
        <p:spPr>
          <a:xfrm>
            <a:off x="4015741" y="2056797"/>
            <a:ext cx="2781240" cy="37110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88814F-4CDB-4F4A-87E8-6DDC414835CC}"/>
              </a:ext>
            </a:extLst>
          </p:cNvPr>
          <p:cNvSpPr/>
          <p:nvPr/>
        </p:nvSpPr>
        <p:spPr>
          <a:xfrm>
            <a:off x="76259" y="2546811"/>
            <a:ext cx="972328" cy="16169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4D73CD-FDE2-431B-9B97-5D38B828F19C}"/>
              </a:ext>
            </a:extLst>
          </p:cNvPr>
          <p:cNvSpPr/>
          <p:nvPr/>
        </p:nvSpPr>
        <p:spPr>
          <a:xfrm>
            <a:off x="753193" y="6294487"/>
            <a:ext cx="5351614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 추가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후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 정렬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 리스트를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등록순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가나다순으로 정렬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 검색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후 엔터 또는 돋보기 아이콘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 삭제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아이콘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09D9B7-B7AD-49E2-8F35-C6CF03DA4024}"/>
              </a:ext>
            </a:extLst>
          </p:cNvPr>
          <p:cNvSpPr/>
          <p:nvPr/>
        </p:nvSpPr>
        <p:spPr>
          <a:xfrm>
            <a:off x="6453189" y="2711583"/>
            <a:ext cx="311992" cy="275195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9B6E3-E301-4D74-AD79-328F2ECCEC30}"/>
              </a:ext>
            </a:extLst>
          </p:cNvPr>
          <p:cNvSpPr txBox="1"/>
          <p:nvPr/>
        </p:nvSpPr>
        <p:spPr>
          <a:xfrm>
            <a:off x="1114359" y="2062513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BE63E3-01C6-4E40-8B22-77E4DF444EC5}"/>
              </a:ext>
            </a:extLst>
          </p:cNvPr>
          <p:cNvSpPr txBox="1"/>
          <p:nvPr/>
        </p:nvSpPr>
        <p:spPr>
          <a:xfrm>
            <a:off x="1056607" y="254063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93D7B-11C8-439B-8411-AE23B1BE1679}"/>
              </a:ext>
            </a:extLst>
          </p:cNvPr>
          <p:cNvSpPr txBox="1"/>
          <p:nvPr/>
        </p:nvSpPr>
        <p:spPr>
          <a:xfrm>
            <a:off x="3824472" y="207031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80BCE9-9E9E-4631-8904-2137837F78FF}"/>
              </a:ext>
            </a:extLst>
          </p:cNvPr>
          <p:cNvSpPr txBox="1"/>
          <p:nvPr/>
        </p:nvSpPr>
        <p:spPr>
          <a:xfrm>
            <a:off x="6263451" y="269955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09334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2" y="2441303"/>
            <a:ext cx="6858000" cy="3086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3.5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지식분류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2351" y="1591501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 목록에서 특정 지식분류 관리 페이지로 넘어갈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 관리 화면에서는 지식분류 명의 변경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편집을 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22C54-B479-4B05-8328-B1FBFFA5E04E}"/>
              </a:ext>
            </a:extLst>
          </p:cNvPr>
          <p:cNvSpPr/>
          <p:nvPr/>
        </p:nvSpPr>
        <p:spPr>
          <a:xfrm>
            <a:off x="25022" y="2900084"/>
            <a:ext cx="3416011" cy="17300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639E60-B373-4A21-BFA7-8DF4209A7EFD}"/>
              </a:ext>
            </a:extLst>
          </p:cNvPr>
          <p:cNvSpPr/>
          <p:nvPr/>
        </p:nvSpPr>
        <p:spPr>
          <a:xfrm>
            <a:off x="3510431" y="2908331"/>
            <a:ext cx="604555" cy="1800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6AFE33-4265-4893-8807-4B2BF5F4F7A3}"/>
              </a:ext>
            </a:extLst>
          </p:cNvPr>
          <p:cNvSpPr/>
          <p:nvPr/>
        </p:nvSpPr>
        <p:spPr>
          <a:xfrm>
            <a:off x="4998417" y="3164345"/>
            <a:ext cx="1820474" cy="25198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5DFAE3-DCDD-4A93-A612-9A973D175B70}"/>
              </a:ext>
            </a:extLst>
          </p:cNvPr>
          <p:cNvSpPr/>
          <p:nvPr/>
        </p:nvSpPr>
        <p:spPr>
          <a:xfrm>
            <a:off x="5013960" y="3509258"/>
            <a:ext cx="1804931" cy="201835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A3A1CC-86B3-48DB-888A-A8C497D035BF}"/>
              </a:ext>
            </a:extLst>
          </p:cNvPr>
          <p:cNvSpPr/>
          <p:nvPr/>
        </p:nvSpPr>
        <p:spPr>
          <a:xfrm>
            <a:off x="32455" y="3254345"/>
            <a:ext cx="3595407" cy="219488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8BA7F0-2F0A-4E3E-B704-26ECB6984797}"/>
              </a:ext>
            </a:extLst>
          </p:cNvPr>
          <p:cNvSpPr/>
          <p:nvPr/>
        </p:nvSpPr>
        <p:spPr>
          <a:xfrm>
            <a:off x="752118" y="6109494"/>
            <a:ext cx="5286541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 명 확인 및 수정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아이콘 클릭       변경 후 저장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저장 버튼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 편집 작업 공간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후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돋보기 아이콘 클릭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구축된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리스트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지식분류에 추가된 인텐트는 색으로 구분 가능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9AC18E4-752F-4F2B-A9F5-5762DD880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590" y="6126222"/>
            <a:ext cx="333375" cy="3143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B89DEC8-A364-4073-BDA3-2B454834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654" y="6164322"/>
            <a:ext cx="323850" cy="238125"/>
          </a:xfrm>
          <a:prstGeom prst="rect">
            <a:avLst/>
          </a:prstGeom>
        </p:spPr>
      </p:pic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9328F82-2F8E-4568-AA12-FDF186EA3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46898" y="9548668"/>
            <a:ext cx="665857" cy="325258"/>
          </a:xfrm>
        </p:spPr>
        <p:txBody>
          <a:bodyPr/>
          <a:lstStyle/>
          <a:p>
            <a:fld id="{8B61FA68-4457-4236-95C8-33CFF130C8A6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CBD8BE-1E47-4BD6-9F8E-B48764D65599}"/>
              </a:ext>
            </a:extLst>
          </p:cNvPr>
          <p:cNvSpPr txBox="1"/>
          <p:nvPr/>
        </p:nvSpPr>
        <p:spPr>
          <a:xfrm>
            <a:off x="4818417" y="350163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D3C6D-0BD1-4906-9E9F-14B0BDF0BE4F}"/>
              </a:ext>
            </a:extLst>
          </p:cNvPr>
          <p:cNvSpPr txBox="1"/>
          <p:nvPr/>
        </p:nvSpPr>
        <p:spPr>
          <a:xfrm>
            <a:off x="4795960" y="317637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8C203C-FBA5-4F5F-BF7D-726922D0D636}"/>
              </a:ext>
            </a:extLst>
          </p:cNvPr>
          <p:cNvSpPr txBox="1"/>
          <p:nvPr/>
        </p:nvSpPr>
        <p:spPr>
          <a:xfrm>
            <a:off x="3645077" y="323910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62D880-2A22-4C68-B525-E619B0B4A050}"/>
              </a:ext>
            </a:extLst>
          </p:cNvPr>
          <p:cNvSpPr txBox="1"/>
          <p:nvPr/>
        </p:nvSpPr>
        <p:spPr>
          <a:xfrm>
            <a:off x="3558609" y="272124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82A120-1758-4BFC-8545-F67C0B703850}"/>
              </a:ext>
            </a:extLst>
          </p:cNvPr>
          <p:cNvSpPr txBox="1"/>
          <p:nvPr/>
        </p:nvSpPr>
        <p:spPr>
          <a:xfrm>
            <a:off x="98573" y="2701401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0403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7022056"/>
            <a:ext cx="6043184" cy="14895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3" y="4219604"/>
            <a:ext cx="6097335" cy="1486554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020" y="2697962"/>
            <a:ext cx="3882142" cy="84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2712221"/>
            <a:ext cx="2169924" cy="64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3.5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지식분류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3.5.1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 편집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05A9C6-44C0-4C86-B920-57E2EED03138}"/>
              </a:ext>
            </a:extLst>
          </p:cNvPr>
          <p:cNvSpPr/>
          <p:nvPr/>
        </p:nvSpPr>
        <p:spPr>
          <a:xfrm>
            <a:off x="2263698" y="2933933"/>
            <a:ext cx="240632" cy="238588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22C54-B479-4B05-8328-B1FBFFA5E04E}"/>
              </a:ext>
            </a:extLst>
          </p:cNvPr>
          <p:cNvSpPr/>
          <p:nvPr/>
        </p:nvSpPr>
        <p:spPr>
          <a:xfrm>
            <a:off x="4737121" y="2697962"/>
            <a:ext cx="1764611" cy="78437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596EB9B-98EC-440E-B5A8-4E509EA839BB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2504330" y="3053227"/>
            <a:ext cx="2232792" cy="9354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565F93C-97D4-40DC-96EC-684BB696C31B}"/>
              </a:ext>
            </a:extLst>
          </p:cNvPr>
          <p:cNvSpPr txBox="1"/>
          <p:nvPr/>
        </p:nvSpPr>
        <p:spPr>
          <a:xfrm>
            <a:off x="380332" y="2123347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 생성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마우스를 지식분류 위로 옮기면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선택 가능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491629-19B8-4B1C-968D-A36FF5B8ABE2}"/>
              </a:ext>
            </a:extLst>
          </p:cNvPr>
          <p:cNvSpPr txBox="1"/>
          <p:nvPr/>
        </p:nvSpPr>
        <p:spPr>
          <a:xfrm>
            <a:off x="368300" y="3812288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지식노드에 </a:t>
            </a:r>
            <a:r>
              <a:rPr lang="ko-KR" altLang="en-US" sz="12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87183D-9311-4468-B7A6-9CEFB355E6F0}"/>
              </a:ext>
            </a:extLst>
          </p:cNvPr>
          <p:cNvSpPr txBox="1"/>
          <p:nvPr/>
        </p:nvSpPr>
        <p:spPr>
          <a:xfrm>
            <a:off x="4651649" y="2445896"/>
            <a:ext cx="1407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err="1">
                <a:solidFill>
                  <a:schemeClr val="accent5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지식노드</a:t>
            </a:r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명 입력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E953328-C610-41AF-8A92-2184F5E69568}"/>
              </a:ext>
            </a:extLst>
          </p:cNvPr>
          <p:cNvCxnSpPr>
            <a:cxnSpLocks/>
          </p:cNvCxnSpPr>
          <p:nvPr/>
        </p:nvCxnSpPr>
        <p:spPr>
          <a:xfrm flipH="1" flipV="1">
            <a:off x="2714451" y="4775603"/>
            <a:ext cx="1493129" cy="55252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F94C81-3740-425B-9D93-0F5FA71133A5}"/>
              </a:ext>
            </a:extLst>
          </p:cNvPr>
          <p:cNvSpPr txBox="1"/>
          <p:nvPr/>
        </p:nvSpPr>
        <p:spPr>
          <a:xfrm>
            <a:off x="2924061" y="4954605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마우스 드래그 이동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F4FA12-BE97-45FE-A535-9A8E3A6C9232}"/>
              </a:ext>
            </a:extLst>
          </p:cNvPr>
          <p:cNvSpPr/>
          <p:nvPr/>
        </p:nvSpPr>
        <p:spPr>
          <a:xfrm>
            <a:off x="1813661" y="7454082"/>
            <a:ext cx="1162197" cy="53303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9E60F9-9331-4F63-9DF8-30A464E2770E}"/>
              </a:ext>
            </a:extLst>
          </p:cNvPr>
          <p:cNvSpPr/>
          <p:nvPr/>
        </p:nvSpPr>
        <p:spPr>
          <a:xfrm>
            <a:off x="4146620" y="7022057"/>
            <a:ext cx="2162740" cy="25232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F0CF9E-1705-429B-8FCF-7E0D09661C5F}"/>
              </a:ext>
            </a:extLst>
          </p:cNvPr>
          <p:cNvSpPr txBox="1"/>
          <p:nvPr/>
        </p:nvSpPr>
        <p:spPr>
          <a:xfrm>
            <a:off x="2320538" y="7987121"/>
            <a:ext cx="15343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chemeClr val="accent5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인텐트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추가 시 </a:t>
            </a:r>
          </a:p>
          <a:p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아이콘 색깔이 변경됨</a:t>
            </a:r>
          </a:p>
        </p:txBody>
      </p:sp>
      <p:sp>
        <p:nvSpPr>
          <p:cNvPr id="22" name="슬라이드 번호 개체 틀 2">
            <a:extLst>
              <a:ext uri="{FF2B5EF4-FFF2-40B4-BE49-F238E27FC236}">
                <a16:creationId xmlns:a16="http://schemas.microsoft.com/office/drawing/2014/main" id="{B547B893-1696-4060-98B5-7D74EB0D7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46898" y="9548668"/>
            <a:ext cx="665857" cy="325258"/>
          </a:xfrm>
        </p:spPr>
        <p:txBody>
          <a:bodyPr/>
          <a:lstStyle/>
          <a:p>
            <a:fld id="{8B61FA68-4457-4236-95C8-33CFF130C8A6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9D7348-6653-4A5F-BD41-CEAB50642AC5}"/>
              </a:ext>
            </a:extLst>
          </p:cNvPr>
          <p:cNvSpPr/>
          <p:nvPr/>
        </p:nvSpPr>
        <p:spPr>
          <a:xfrm>
            <a:off x="4207580" y="4704188"/>
            <a:ext cx="2010332" cy="25333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4901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075" y="6677026"/>
            <a:ext cx="1618626" cy="20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3841750"/>
            <a:ext cx="51816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61" y="2248814"/>
            <a:ext cx="2034736" cy="147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3.5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지식분류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3.5.1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지식분류 편집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65F93C-97D4-40DC-96EC-684BB696C31B}"/>
              </a:ext>
            </a:extLst>
          </p:cNvPr>
          <p:cNvSpPr txBox="1"/>
          <p:nvPr/>
        </p:nvSpPr>
        <p:spPr>
          <a:xfrm>
            <a:off x="377371" y="1904032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 편집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위로 마우스를 옮기면 편집 메뉴 사용이 가능해진다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05A9C6-44C0-4C86-B920-57E2EED03138}"/>
              </a:ext>
            </a:extLst>
          </p:cNvPr>
          <p:cNvSpPr/>
          <p:nvPr/>
        </p:nvSpPr>
        <p:spPr>
          <a:xfrm>
            <a:off x="690839" y="2850633"/>
            <a:ext cx="240632" cy="238588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A41938F-36DB-4CF7-8324-C837FB1B6DA8}"/>
              </a:ext>
            </a:extLst>
          </p:cNvPr>
          <p:cNvSpPr/>
          <p:nvPr/>
        </p:nvSpPr>
        <p:spPr>
          <a:xfrm>
            <a:off x="2443779" y="2850632"/>
            <a:ext cx="240632" cy="238588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2D53496-063F-41E5-8A50-6D7C152CEF7A}"/>
              </a:ext>
            </a:extLst>
          </p:cNvPr>
          <p:cNvSpPr/>
          <p:nvPr/>
        </p:nvSpPr>
        <p:spPr>
          <a:xfrm>
            <a:off x="1550742" y="3463838"/>
            <a:ext cx="240632" cy="238588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77381C-681F-4456-8C35-D997BE60AF6A}"/>
              </a:ext>
            </a:extLst>
          </p:cNvPr>
          <p:cNvSpPr txBox="1"/>
          <p:nvPr/>
        </p:nvSpPr>
        <p:spPr>
          <a:xfrm>
            <a:off x="3727261" y="2367991"/>
            <a:ext cx="2059117" cy="107529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하위레벨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같은 레벨 </a:t>
            </a:r>
            <a:r>
              <a:rPr lang="ko-KR" altLang="en-US" sz="11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 지식노드 제거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9DCA453-801E-4A17-8382-8005402F16F4}"/>
              </a:ext>
            </a:extLst>
          </p:cNvPr>
          <p:cNvSpPr/>
          <p:nvPr/>
        </p:nvSpPr>
        <p:spPr>
          <a:xfrm>
            <a:off x="2221604" y="3267048"/>
            <a:ext cx="240632" cy="238588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596EB9B-98EC-440E-B5A8-4E509EA839BB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2649171" y="3054280"/>
            <a:ext cx="1676533" cy="83735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A015AB-F1B5-4178-A9C4-31AD7CDD94E3}"/>
              </a:ext>
            </a:extLst>
          </p:cNvPr>
          <p:cNvSpPr/>
          <p:nvPr/>
        </p:nvSpPr>
        <p:spPr>
          <a:xfrm>
            <a:off x="2351144" y="5086301"/>
            <a:ext cx="1470007" cy="84205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EA7160-D125-420D-B305-48071FDC5D61}"/>
              </a:ext>
            </a:extLst>
          </p:cNvPr>
          <p:cNvSpPr/>
          <p:nvPr/>
        </p:nvSpPr>
        <p:spPr>
          <a:xfrm>
            <a:off x="4127584" y="3906877"/>
            <a:ext cx="1451743" cy="65062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C3F75DF-814D-4F78-8754-38942BA21A77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1756134" y="3667486"/>
            <a:ext cx="762338" cy="141881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3361CC-53C4-4334-951A-4F6F6516F1D9}"/>
              </a:ext>
            </a:extLst>
          </p:cNvPr>
          <p:cNvSpPr txBox="1"/>
          <p:nvPr/>
        </p:nvSpPr>
        <p:spPr>
          <a:xfrm>
            <a:off x="377371" y="6300119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 순서 변경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같은 레벨의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이상일 때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순서를 변경할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ADD08C5-5B88-4BFC-8D8F-773135EBEEC7}"/>
              </a:ext>
            </a:extLst>
          </p:cNvPr>
          <p:cNvSpPr/>
          <p:nvPr/>
        </p:nvSpPr>
        <p:spPr>
          <a:xfrm>
            <a:off x="2114820" y="7660708"/>
            <a:ext cx="240632" cy="238588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8E7BF8-9031-487C-81DF-94B00E8FEA48}"/>
              </a:ext>
            </a:extLst>
          </p:cNvPr>
          <p:cNvSpPr txBox="1"/>
          <p:nvPr/>
        </p:nvSpPr>
        <p:spPr>
          <a:xfrm>
            <a:off x="218521" y="8919608"/>
            <a:ext cx="6568376" cy="2754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※ </a:t>
            </a:r>
            <a:r>
              <a:rPr lang="ko-KR" altLang="en-US" sz="11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지식노드가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이상일 경우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같은 레벨 </a:t>
            </a:r>
            <a:r>
              <a:rPr lang="ko-KR" altLang="en-US" sz="11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생성은 가장 하위에 위치한 </a:t>
            </a:r>
            <a:r>
              <a:rPr lang="ko-KR" altLang="en-US" sz="11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지식노드에서</a:t>
            </a: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가능하다</a:t>
            </a: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슬라이드 번호 개체 틀 2">
            <a:extLst>
              <a:ext uri="{FF2B5EF4-FFF2-40B4-BE49-F238E27FC236}">
                <a16:creationId xmlns:a16="http://schemas.microsoft.com/office/drawing/2014/main" id="{49491D64-8695-425A-BB3D-803189DFD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53</a:t>
            </a:fld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70BB268-D4D3-4C90-88CD-2D580A4AFD53}"/>
              </a:ext>
            </a:extLst>
          </p:cNvPr>
          <p:cNvCxnSpPr>
            <a:cxnSpLocks/>
          </p:cNvCxnSpPr>
          <p:nvPr/>
        </p:nvCxnSpPr>
        <p:spPr>
          <a:xfrm>
            <a:off x="2392668" y="7787622"/>
            <a:ext cx="1081866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37AB52B-4307-40E8-9B33-9B19C00D9F0C}"/>
              </a:ext>
            </a:extLst>
          </p:cNvPr>
          <p:cNvSpPr txBox="1"/>
          <p:nvPr/>
        </p:nvSpPr>
        <p:spPr>
          <a:xfrm>
            <a:off x="494076" y="2894181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6FDAFA-EEA4-4D39-A8FC-B0C98B6AA5DE}"/>
              </a:ext>
            </a:extLst>
          </p:cNvPr>
          <p:cNvSpPr txBox="1"/>
          <p:nvPr/>
        </p:nvSpPr>
        <p:spPr>
          <a:xfrm>
            <a:off x="2484888" y="265038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5AFB0A-8FC1-4327-955D-8B773C900B01}"/>
              </a:ext>
            </a:extLst>
          </p:cNvPr>
          <p:cNvSpPr txBox="1"/>
          <p:nvPr/>
        </p:nvSpPr>
        <p:spPr>
          <a:xfrm>
            <a:off x="1366302" y="3391031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E363D5-3D77-4023-8FD2-CC7F17A63CC3}"/>
              </a:ext>
            </a:extLst>
          </p:cNvPr>
          <p:cNvSpPr txBox="1"/>
          <p:nvPr/>
        </p:nvSpPr>
        <p:spPr>
          <a:xfrm>
            <a:off x="2022469" y="326288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785" y="6728441"/>
            <a:ext cx="1682068" cy="207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501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0F1FB45-A23B-4A9C-B32C-065A7F2D5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1"/>
          <a:stretch/>
        </p:blipFill>
        <p:spPr>
          <a:xfrm>
            <a:off x="320477" y="1840830"/>
            <a:ext cx="2005848" cy="2823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3.6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2459869" y="1813516"/>
            <a:ext cx="4114942" cy="3657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메인화면</a:t>
            </a:r>
            <a:r>
              <a:rPr lang="ko-KR" altLang="en-US" sz="1200" dirty="0">
                <a:latin typeface="+mn-ea"/>
              </a:rPr>
              <a:t> 좌측 메뉴 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  </a:t>
            </a:r>
            <a:r>
              <a:rPr lang="en-US" altLang="ko-KR" sz="1200" b="1" dirty="0">
                <a:latin typeface="+mn-ea"/>
              </a:rPr>
              <a:t>- </a:t>
            </a:r>
            <a:r>
              <a:rPr lang="ko-KR" altLang="en-US" sz="1200" b="1" dirty="0">
                <a:latin typeface="+mn-ea"/>
              </a:rPr>
              <a:t>지식관리 </a:t>
            </a:r>
            <a:r>
              <a:rPr lang="en-US" altLang="ko-KR" sz="1200" b="1" dirty="0">
                <a:latin typeface="+mn-ea"/>
              </a:rPr>
              <a:t>&gt; </a:t>
            </a:r>
            <a:r>
              <a:rPr lang="ko-KR" altLang="en-US" sz="1200" b="1" dirty="0" err="1">
                <a:latin typeface="+mn-ea"/>
              </a:rPr>
              <a:t>데이터관리</a:t>
            </a:r>
            <a:endParaRPr lang="en-US" altLang="ko-KR" sz="1200" dirty="0"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데이터 관리는 </a:t>
            </a:r>
            <a:r>
              <a:rPr lang="ko-KR" altLang="en-US" sz="1200" dirty="0" err="1">
                <a:latin typeface="+mn-ea"/>
              </a:rPr>
              <a:t>챗봇에서</a:t>
            </a:r>
            <a:r>
              <a:rPr lang="ko-KR" altLang="en-US" sz="1200" dirty="0">
                <a:latin typeface="+mn-ea"/>
              </a:rPr>
              <a:t> 제공할 정보를 엑셀 업로드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다운로드를 통해 일괄로 챗봇 내 데이터를 저장하는 기능이다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데이터 현황 화면에서는 생성된 데이터 목록을 보여주며 </a:t>
            </a:r>
            <a:r>
              <a:rPr lang="ko-KR" altLang="en-US" sz="1200" dirty="0" err="1">
                <a:latin typeface="+mn-ea"/>
              </a:rPr>
              <a:t>목록별로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색인명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별칭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문서 건수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용량을 확인 할 수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데이터 명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데이터 집합을 구분하는 이름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색인명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챗봇 저장소에 저장되는 이름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별칭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데이터를 조회 시 사용되는 이름</a:t>
            </a:r>
            <a:endParaRPr lang="en-US" altLang="ko-KR" sz="1200" dirty="0"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0FEA4B-AE39-4147-BB6E-E9EDB6A1AA22}"/>
              </a:ext>
            </a:extLst>
          </p:cNvPr>
          <p:cNvSpPr/>
          <p:nvPr/>
        </p:nvSpPr>
        <p:spPr>
          <a:xfrm>
            <a:off x="186933" y="4151264"/>
            <a:ext cx="2219688" cy="512763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BE011B-7F28-409B-BC1B-F9B12EE79F0E}"/>
              </a:ext>
            </a:extLst>
          </p:cNvPr>
          <p:cNvSpPr/>
          <p:nvPr/>
        </p:nvSpPr>
        <p:spPr>
          <a:xfrm>
            <a:off x="186933" y="2339685"/>
            <a:ext cx="2219688" cy="512763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7EB5E9-B484-1C4E-AF05-DA067CB5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" y="5162882"/>
            <a:ext cx="6858000" cy="203350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816F7-F74A-4C74-A6A2-22C16D5BF483}"/>
              </a:ext>
            </a:extLst>
          </p:cNvPr>
          <p:cNvSpPr/>
          <p:nvPr/>
        </p:nvSpPr>
        <p:spPr>
          <a:xfrm flipV="1">
            <a:off x="142108" y="6120049"/>
            <a:ext cx="6659034" cy="224588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50A9D5-9E8E-784C-A45E-53609C3382D9}"/>
              </a:ext>
            </a:extLst>
          </p:cNvPr>
          <p:cNvSpPr/>
          <p:nvPr/>
        </p:nvSpPr>
        <p:spPr>
          <a:xfrm flipH="1">
            <a:off x="5469380" y="5921249"/>
            <a:ext cx="577518" cy="156403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CB16023-FC8D-8A41-9912-6C12B67F6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2" y="7566315"/>
            <a:ext cx="5822185" cy="14875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1970AD-7587-D442-9E24-33487E8FA4F1}"/>
              </a:ext>
            </a:extLst>
          </p:cNvPr>
          <p:cNvSpPr/>
          <p:nvPr/>
        </p:nvSpPr>
        <p:spPr>
          <a:xfrm>
            <a:off x="942299" y="8055657"/>
            <a:ext cx="5104599" cy="8876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데이터 추가 시 주의사항</a:t>
            </a:r>
            <a:endParaRPr lang="en-US" altLang="ko-KR" sz="1200" b="1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데이터 명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색인명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별칭은 띄어쓰기 없이 입력해야 함</a:t>
            </a:r>
            <a:endParaRPr lang="en-US" altLang="ko-KR" sz="12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색인명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별칭은 한글을 허용하지 않음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9057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D45BAB6-F389-674F-BF24-36F00DEA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" y="2919494"/>
            <a:ext cx="6858000" cy="203350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68301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3.6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136BD4-BC9D-4AC8-81C7-8D1E8903B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4D73CD-FDE2-431B-9B97-5D38B828F19C}"/>
              </a:ext>
            </a:extLst>
          </p:cNvPr>
          <p:cNvSpPr/>
          <p:nvPr/>
        </p:nvSpPr>
        <p:spPr>
          <a:xfrm>
            <a:off x="684474" y="5711827"/>
            <a:ext cx="5647997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추가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(+)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클릭을 클릭하여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색인명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별칭명을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입력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정렬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리스트를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등록순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가나다순으로 정렬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검색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돋보기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삭제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91B5C1-D18A-4E3F-A8D3-2EE77ED2A270}"/>
              </a:ext>
            </a:extLst>
          </p:cNvPr>
          <p:cNvSpPr/>
          <p:nvPr/>
        </p:nvSpPr>
        <p:spPr>
          <a:xfrm>
            <a:off x="4848725" y="3303663"/>
            <a:ext cx="2021307" cy="30280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88814F-4CDB-4F4A-87E8-6DDC414835CC}"/>
              </a:ext>
            </a:extLst>
          </p:cNvPr>
          <p:cNvSpPr/>
          <p:nvPr/>
        </p:nvSpPr>
        <p:spPr>
          <a:xfrm>
            <a:off x="134070" y="3594006"/>
            <a:ext cx="708141" cy="23858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D95607-1256-4E51-AE09-527CE7E12D0A}"/>
              </a:ext>
            </a:extLst>
          </p:cNvPr>
          <p:cNvSpPr txBox="1"/>
          <p:nvPr/>
        </p:nvSpPr>
        <p:spPr>
          <a:xfrm>
            <a:off x="720881" y="2275750"/>
            <a:ext cx="256802" cy="261610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20408C-6EDF-4670-B3E7-1DDC3C6CC226}"/>
              </a:ext>
            </a:extLst>
          </p:cNvPr>
          <p:cNvSpPr txBox="1"/>
          <p:nvPr/>
        </p:nvSpPr>
        <p:spPr>
          <a:xfrm>
            <a:off x="862761" y="3594006"/>
            <a:ext cx="256802" cy="261610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09D9B7-B7AD-49E2-8F35-C6CF03DA4024}"/>
              </a:ext>
            </a:extLst>
          </p:cNvPr>
          <p:cNvSpPr/>
          <p:nvPr/>
        </p:nvSpPr>
        <p:spPr>
          <a:xfrm>
            <a:off x="6452878" y="3855704"/>
            <a:ext cx="417155" cy="26161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1ED3DF-E898-4291-9478-A11089F4ACE6}"/>
              </a:ext>
            </a:extLst>
          </p:cNvPr>
          <p:cNvSpPr txBox="1"/>
          <p:nvPr/>
        </p:nvSpPr>
        <p:spPr>
          <a:xfrm>
            <a:off x="4567047" y="3320796"/>
            <a:ext cx="256802" cy="261610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514DD-A7DE-45CC-8D3B-3AC8F19A97F4}"/>
              </a:ext>
            </a:extLst>
          </p:cNvPr>
          <p:cNvSpPr txBox="1"/>
          <p:nvPr/>
        </p:nvSpPr>
        <p:spPr>
          <a:xfrm>
            <a:off x="6168078" y="3855704"/>
            <a:ext cx="256802" cy="261610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64B091-42FB-A44E-9882-B20DE893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60" y="2167012"/>
            <a:ext cx="5565789" cy="574004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0456CF9-A7BB-AB48-8AA6-442A02594EEA}"/>
              </a:ext>
            </a:extLst>
          </p:cNvPr>
          <p:cNvSpPr/>
          <p:nvPr/>
        </p:nvSpPr>
        <p:spPr>
          <a:xfrm>
            <a:off x="127669" y="3303664"/>
            <a:ext cx="240632" cy="238588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EC4BCF6-C7E6-FE4A-86E4-366836E37794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rot="5400000" flipH="1" flipV="1">
            <a:off x="1668188" y="1185927"/>
            <a:ext cx="697535" cy="353794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37480E-4720-4959-8886-AA78AB53E8C2}"/>
              </a:ext>
            </a:extLst>
          </p:cNvPr>
          <p:cNvSpPr/>
          <p:nvPr/>
        </p:nvSpPr>
        <p:spPr>
          <a:xfrm>
            <a:off x="1003031" y="2275750"/>
            <a:ext cx="5565789" cy="33037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85653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3.6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2351" y="1591501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현황에서 특정 데이터 조회 페이지로 넘어갈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조회 화면에서는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저장된 필드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구조별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데이터를 확인 할 수 있고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엑셀로 데이터를 다운로드 및 업로드 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8BA7F0-2F0A-4E3E-B704-26ECB6984797}"/>
              </a:ext>
            </a:extLst>
          </p:cNvPr>
          <p:cNvSpPr/>
          <p:nvPr/>
        </p:nvSpPr>
        <p:spPr>
          <a:xfrm>
            <a:off x="714947" y="7427520"/>
            <a:ext cx="5536801" cy="171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명 확인 및 수정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아이콘 클릭       변경 후 저장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필드별로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 키워드를 입력 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돋보기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출력 페이지 정보 및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조회건수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조건 변경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데이터의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필드별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 정보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 네비게이션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원하는 페이지로 이동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업로드 및 다운로드 기능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샘플 데이터 다운로드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9AC18E4-752F-4F2B-A9F5-5762DD88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19" y="6386413"/>
            <a:ext cx="333375" cy="3143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B89DEC8-A364-4073-BDA3-2B454834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483" y="6424513"/>
            <a:ext cx="323850" cy="238125"/>
          </a:xfrm>
          <a:prstGeom prst="rect">
            <a:avLst/>
          </a:prstGeom>
        </p:spPr>
      </p:pic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B9328F82-2F8E-4568-AA12-FDF186EA3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46898" y="9548668"/>
            <a:ext cx="665857" cy="325258"/>
          </a:xfrm>
        </p:spPr>
        <p:txBody>
          <a:bodyPr/>
          <a:lstStyle/>
          <a:p>
            <a:fld id="{8B61FA68-4457-4236-95C8-33CFF130C8A6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5A7FB12-FDC2-1949-A9AD-9B50AFC0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731" y="7451489"/>
            <a:ext cx="333375" cy="314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5881A2E-2B67-9348-9871-92B96DD0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58" y="7489588"/>
            <a:ext cx="323850" cy="238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446CB7-0F83-C649-BB7A-C949D9BEA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4974"/>
            <a:ext cx="6858000" cy="45029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4357DE-1F35-9C4A-8F1C-3168D8CC9B21}"/>
              </a:ext>
            </a:extLst>
          </p:cNvPr>
          <p:cNvSpPr txBox="1"/>
          <p:nvPr/>
        </p:nvSpPr>
        <p:spPr>
          <a:xfrm>
            <a:off x="3646950" y="3149981"/>
            <a:ext cx="249985" cy="261610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938CC2-AFA2-A343-97B9-3425E7838EFD}"/>
              </a:ext>
            </a:extLst>
          </p:cNvPr>
          <p:cNvSpPr/>
          <p:nvPr/>
        </p:nvSpPr>
        <p:spPr>
          <a:xfrm>
            <a:off x="162235" y="3081519"/>
            <a:ext cx="3459505" cy="33468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58DB54-2F82-6D46-978C-79D5537C2ACD}"/>
              </a:ext>
            </a:extLst>
          </p:cNvPr>
          <p:cNvSpPr/>
          <p:nvPr/>
        </p:nvSpPr>
        <p:spPr>
          <a:xfrm>
            <a:off x="162235" y="3623020"/>
            <a:ext cx="2554071" cy="23812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4BD851B-A70D-4245-A7A2-8162EBA8F915}"/>
              </a:ext>
            </a:extLst>
          </p:cNvPr>
          <p:cNvSpPr/>
          <p:nvPr/>
        </p:nvSpPr>
        <p:spPr>
          <a:xfrm>
            <a:off x="162235" y="3934217"/>
            <a:ext cx="6550520" cy="283413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158A1AB-B461-844A-AA50-3F6EE1076B6D}"/>
              </a:ext>
            </a:extLst>
          </p:cNvPr>
          <p:cNvSpPr/>
          <p:nvPr/>
        </p:nvSpPr>
        <p:spPr>
          <a:xfrm>
            <a:off x="4545977" y="2798435"/>
            <a:ext cx="2312023" cy="28308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0F3383-94A6-9A4B-AD2A-6E8CE185C2EE}"/>
              </a:ext>
            </a:extLst>
          </p:cNvPr>
          <p:cNvSpPr txBox="1"/>
          <p:nvPr/>
        </p:nvSpPr>
        <p:spPr>
          <a:xfrm>
            <a:off x="2741516" y="3611278"/>
            <a:ext cx="249985" cy="261610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2F6970-02D1-5B4F-8ED4-494792009930}"/>
              </a:ext>
            </a:extLst>
          </p:cNvPr>
          <p:cNvSpPr txBox="1"/>
          <p:nvPr/>
        </p:nvSpPr>
        <p:spPr>
          <a:xfrm>
            <a:off x="6400077" y="3990120"/>
            <a:ext cx="249985" cy="261610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4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227D53-0258-504E-BFA5-6BA9A6F02092}"/>
              </a:ext>
            </a:extLst>
          </p:cNvPr>
          <p:cNvSpPr txBox="1"/>
          <p:nvPr/>
        </p:nvSpPr>
        <p:spPr>
          <a:xfrm>
            <a:off x="4273434" y="2809172"/>
            <a:ext cx="249985" cy="261610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6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73987B-E1FF-0A43-A898-CC283EF44E88}"/>
              </a:ext>
            </a:extLst>
          </p:cNvPr>
          <p:cNvSpPr/>
          <p:nvPr/>
        </p:nvSpPr>
        <p:spPr>
          <a:xfrm>
            <a:off x="153705" y="6814557"/>
            <a:ext cx="1988860" cy="21042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8B9ACB-F0FB-2A4F-B666-FFC86B9298C6}"/>
              </a:ext>
            </a:extLst>
          </p:cNvPr>
          <p:cNvSpPr txBox="1"/>
          <p:nvPr/>
        </p:nvSpPr>
        <p:spPr>
          <a:xfrm>
            <a:off x="2171277" y="6791073"/>
            <a:ext cx="249985" cy="261610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5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4E576C2-66A0-B842-BE65-515059465BAD}"/>
              </a:ext>
            </a:extLst>
          </p:cNvPr>
          <p:cNvSpPr/>
          <p:nvPr/>
        </p:nvSpPr>
        <p:spPr>
          <a:xfrm>
            <a:off x="5263154" y="3623020"/>
            <a:ext cx="1449602" cy="23812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39E41A-9832-C247-B486-F9A67F3F7A82}"/>
              </a:ext>
            </a:extLst>
          </p:cNvPr>
          <p:cNvSpPr txBox="1"/>
          <p:nvPr/>
        </p:nvSpPr>
        <p:spPr>
          <a:xfrm>
            <a:off x="4987959" y="3611278"/>
            <a:ext cx="249985" cy="261610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30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3.6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2258128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3.6.1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Sample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다운로드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65F93C-97D4-40DC-96EC-684BB696C31B}"/>
              </a:ext>
            </a:extLst>
          </p:cNvPr>
          <p:cNvSpPr txBox="1"/>
          <p:nvPr/>
        </p:nvSpPr>
        <p:spPr>
          <a:xfrm>
            <a:off x="380332" y="2634979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 우측 상단 아래의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Sample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영역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Down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선택하여 다운로드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슬라이드 번호 개체 틀 2">
            <a:extLst>
              <a:ext uri="{FF2B5EF4-FFF2-40B4-BE49-F238E27FC236}">
                <a16:creationId xmlns:a16="http://schemas.microsoft.com/office/drawing/2014/main" id="{B547B893-1696-4060-98B5-7D74EB0D7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46898" y="9548668"/>
            <a:ext cx="665857" cy="325258"/>
          </a:xfrm>
        </p:spPr>
        <p:txBody>
          <a:bodyPr/>
          <a:lstStyle/>
          <a:p>
            <a:fld id="{8B61FA68-4457-4236-95C8-33CFF130C8A6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C25214-E82C-D84E-985C-ED905B05459C}"/>
              </a:ext>
            </a:extLst>
          </p:cNvPr>
          <p:cNvSpPr txBox="1"/>
          <p:nvPr/>
        </p:nvSpPr>
        <p:spPr>
          <a:xfrm>
            <a:off x="380332" y="1507450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데이터는 엑셀 업로드 및 다운로드로 데이터를 관리 할 수 있으며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Sample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엑셀데이터를 참고하여 데이터를 관리한다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FCB705-9014-5242-A5BE-AF33BEFF6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5013921"/>
            <a:ext cx="4902200" cy="1765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A6A653-4351-674E-9BA7-972B5705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658" y="3082247"/>
            <a:ext cx="3520141" cy="633296"/>
          </a:xfrm>
          <a:prstGeom prst="rect">
            <a:avLst/>
          </a:prstGeom>
        </p:spPr>
      </p:pic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465F17F5-0714-6C49-B25C-A911415DE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53498"/>
              </p:ext>
            </p:extLst>
          </p:nvPr>
        </p:nvGraphicFramePr>
        <p:xfrm>
          <a:off x="407205" y="7043771"/>
          <a:ext cx="6082496" cy="10414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518">
                  <a:extLst>
                    <a:ext uri="{9D8B030D-6E8A-4147-A177-3AD203B41FA5}">
                      <a16:colId xmlns:a16="http://schemas.microsoft.com/office/drawing/2014/main" val="970851309"/>
                    </a:ext>
                  </a:extLst>
                </a:gridCol>
                <a:gridCol w="4619978">
                  <a:extLst>
                    <a:ext uri="{9D8B030D-6E8A-4147-A177-3AD203B41FA5}">
                      <a16:colId xmlns:a16="http://schemas.microsoft.com/office/drawing/2014/main" val="539099652"/>
                    </a:ext>
                  </a:extLst>
                </a:gridCol>
              </a:tblGrid>
              <a:tr h="26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시트명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색인명을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978609"/>
                  </a:ext>
                </a:extLst>
              </a:tr>
              <a:tr h="490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행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데이터의 </a:t>
                      </a:r>
                      <a:r>
                        <a:rPr lang="ko-KR" altLang="en-US" sz="11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필드명</a:t>
                      </a:r>
                      <a:endParaRPr lang="ko-KR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46069"/>
                  </a:ext>
                </a:extLst>
              </a:tr>
              <a:tr h="276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행 외 나머지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필드별</a:t>
                      </a:r>
                      <a:r>
                        <a:rPr lang="ko-KR" alt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입력될 데이터</a:t>
                      </a:r>
                      <a:endParaRPr lang="ko-KR" altLang="ko-KR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5207789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0F4353-7F94-1647-952E-C294409DF019}"/>
              </a:ext>
            </a:extLst>
          </p:cNvPr>
          <p:cNvSpPr/>
          <p:nvPr/>
        </p:nvSpPr>
        <p:spPr>
          <a:xfrm>
            <a:off x="5137648" y="3399056"/>
            <a:ext cx="1009152" cy="28308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1D8362-ABB0-A348-8D0E-CEA90F464D00}"/>
              </a:ext>
            </a:extLst>
          </p:cNvPr>
          <p:cNvSpPr txBox="1"/>
          <p:nvPr/>
        </p:nvSpPr>
        <p:spPr>
          <a:xfrm>
            <a:off x="380332" y="4600012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샘플파일명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샘플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_YYYY-MM-DD-SSSSSSS.</a:t>
            </a:r>
            <a:r>
              <a:rPr lang="en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xlsx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5277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3.6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28859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3.6.2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 다운로드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65F93C-97D4-40DC-96EC-684BB696C31B}"/>
              </a:ext>
            </a:extLst>
          </p:cNvPr>
          <p:cNvSpPr txBox="1"/>
          <p:nvPr/>
        </p:nvSpPr>
        <p:spPr>
          <a:xfrm>
            <a:off x="380332" y="1905710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 우측 상단 아래의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Excel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영역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Down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선택하여 다운로드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슬라이드 번호 개체 틀 2">
            <a:extLst>
              <a:ext uri="{FF2B5EF4-FFF2-40B4-BE49-F238E27FC236}">
                <a16:creationId xmlns:a16="http://schemas.microsoft.com/office/drawing/2014/main" id="{B547B893-1696-4060-98B5-7D74EB0D7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46898" y="9548668"/>
            <a:ext cx="665857" cy="325258"/>
          </a:xfrm>
        </p:spPr>
        <p:txBody>
          <a:bodyPr/>
          <a:lstStyle/>
          <a:p>
            <a:fld id="{8B61FA68-4457-4236-95C8-33CFF130C8A6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6A653-4351-674E-9BA7-972B57057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58" y="2368979"/>
            <a:ext cx="3520141" cy="63329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0F4353-7F94-1647-952E-C294409DF019}"/>
              </a:ext>
            </a:extLst>
          </p:cNvPr>
          <p:cNvSpPr/>
          <p:nvPr/>
        </p:nvSpPr>
        <p:spPr>
          <a:xfrm>
            <a:off x="4581837" y="2685788"/>
            <a:ext cx="465292" cy="28308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83C90-F4F3-5645-B475-B71B2E3A6854}"/>
              </a:ext>
            </a:extLst>
          </p:cNvPr>
          <p:cNvSpPr txBox="1"/>
          <p:nvPr/>
        </p:nvSpPr>
        <p:spPr>
          <a:xfrm>
            <a:off x="380333" y="3529229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3.6.2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 업로드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DE007-41F7-4F41-9B24-6F772EE302B1}"/>
              </a:ext>
            </a:extLst>
          </p:cNvPr>
          <p:cNvSpPr txBox="1"/>
          <p:nvPr/>
        </p:nvSpPr>
        <p:spPr>
          <a:xfrm>
            <a:off x="380332" y="3906080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 우측 상단 아래의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Excel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영역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Drag&amp;Drop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Upload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버튼위에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파일을 드래그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드롭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DE46FE-D1BF-5E47-B28A-B302DC78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58" y="4369349"/>
            <a:ext cx="3520141" cy="6332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29BBF4-E78F-9442-B68B-BECBB767805B}"/>
              </a:ext>
            </a:extLst>
          </p:cNvPr>
          <p:cNvSpPr/>
          <p:nvPr/>
        </p:nvSpPr>
        <p:spPr>
          <a:xfrm>
            <a:off x="3739154" y="4686158"/>
            <a:ext cx="851647" cy="28308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98BCFC-320D-E74F-93E4-99716FCF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8" y="5587344"/>
            <a:ext cx="5215631" cy="3149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C510D5-BCB6-564E-A1EC-42FFDD0CF0FA}"/>
              </a:ext>
            </a:extLst>
          </p:cNvPr>
          <p:cNvSpPr txBox="1"/>
          <p:nvPr/>
        </p:nvSpPr>
        <p:spPr>
          <a:xfrm>
            <a:off x="380332" y="5207911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드롭 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모달로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제공되는 데이터 업로드 형태별 가이드에 따라 데이터 유형 선택</a:t>
            </a:r>
          </a:p>
        </p:txBody>
      </p:sp>
    </p:spTree>
    <p:extLst>
      <p:ext uri="{BB962C8B-B14F-4D97-AF65-F5344CB8AC3E}">
        <p14:creationId xmlns:p14="http://schemas.microsoft.com/office/powerpoint/2010/main" val="3863658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3.7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일괄 업로드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2" y="1507450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구축할 지식의 양이 많을 경우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일괄 업로드 기능을 활용한다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엑셀 형식으로 업로드하며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작성 시 다음의 정해진 규칙을 따라야 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E8C757-C79C-4260-A784-1692D27E9037}"/>
              </a:ext>
            </a:extLst>
          </p:cNvPr>
          <p:cNvSpPr txBox="1"/>
          <p:nvPr/>
        </p:nvSpPr>
        <p:spPr>
          <a:xfrm>
            <a:off x="368300" y="2256565"/>
            <a:ext cx="612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3.7.1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업로드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C0FB3AC-A6EB-4027-A1DF-F349686F9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2ECDE0-360D-4A62-98B8-A8FC49749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23" y="2739431"/>
            <a:ext cx="3453845" cy="39285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D67F5F-7054-48CB-9395-A2B1A4597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4" y="7112698"/>
            <a:ext cx="5846571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9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7ACD7C-BCFD-47DF-8A58-09DD6772A9A3}"/>
              </a:ext>
            </a:extLst>
          </p:cNvPr>
          <p:cNvSpPr txBox="1"/>
          <p:nvPr/>
        </p:nvSpPr>
        <p:spPr>
          <a:xfrm>
            <a:off x="456695" y="1628746"/>
            <a:ext cx="6121400" cy="2976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용인시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n-ea"/>
              </a:rPr>
              <a:t> 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관리도구 접속 경로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1200">
                <a:hlinkClick r:id="rId2"/>
              </a:rPr>
              <a:t>http://105.19.35.34:6001/</a:t>
            </a:r>
            <a:endParaRPr lang="en-US" altLang="ko-KR" sz="12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EE027-5B9F-47BA-925A-73B6CE0F1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54941" y="9546452"/>
            <a:ext cx="665857" cy="325258"/>
          </a:xfrm>
        </p:spPr>
        <p:txBody>
          <a:bodyPr/>
          <a:lstStyle/>
          <a:p>
            <a:fld id="{8B61FA68-4457-4236-95C8-33CFF130C8A6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311F54-4898-4467-83CE-39B42554E1A3}"/>
              </a:ext>
            </a:extLst>
          </p:cNvPr>
          <p:cNvSpPr/>
          <p:nvPr/>
        </p:nvSpPr>
        <p:spPr>
          <a:xfrm>
            <a:off x="879301" y="2363258"/>
            <a:ext cx="5276189" cy="50977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41B4E-6E31-47B6-A2AC-07B25D52D6DF}"/>
              </a:ext>
            </a:extLst>
          </p:cNvPr>
          <p:cNvSpPr txBox="1"/>
          <p:nvPr/>
        </p:nvSpPr>
        <p:spPr>
          <a:xfrm>
            <a:off x="368300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구조 및 접속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B8E37-1EF1-4305-B4E0-4FCF76411341}"/>
              </a:ext>
            </a:extLst>
          </p:cNvPr>
          <p:cNvSpPr txBox="1"/>
          <p:nvPr/>
        </p:nvSpPr>
        <p:spPr>
          <a:xfrm>
            <a:off x="368300" y="1223770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관리도구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(Teana Studio)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접속 방법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41" y="2396837"/>
            <a:ext cx="5173707" cy="5006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5C6F81-D491-4265-813B-549E3AD9DC35}"/>
              </a:ext>
            </a:extLst>
          </p:cNvPr>
          <p:cNvSpPr txBox="1"/>
          <p:nvPr/>
        </p:nvSpPr>
        <p:spPr>
          <a:xfrm>
            <a:off x="456695" y="7881156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관리도구 로그인 정보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admin / admin123!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6860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68301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3.7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일괄 업로드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407205" y="1507450"/>
            <a:ext cx="6121400" cy="749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3.7.2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응답메시지 업로드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시트</a:t>
            </a:r>
            <a:endParaRPr lang="ko-KR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63FE29D-A170-4915-BE19-4296812A5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60146"/>
              </p:ext>
            </p:extLst>
          </p:nvPr>
        </p:nvGraphicFramePr>
        <p:xfrm>
          <a:off x="407205" y="4192960"/>
          <a:ext cx="6082496" cy="1315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518">
                  <a:extLst>
                    <a:ext uri="{9D8B030D-6E8A-4147-A177-3AD203B41FA5}">
                      <a16:colId xmlns:a16="http://schemas.microsoft.com/office/drawing/2014/main" val="970851309"/>
                    </a:ext>
                  </a:extLst>
                </a:gridCol>
                <a:gridCol w="4619978">
                  <a:extLst>
                    <a:ext uri="{9D8B030D-6E8A-4147-A177-3AD203B41FA5}">
                      <a16:colId xmlns:a16="http://schemas.microsoft.com/office/drawing/2014/main" val="539099652"/>
                    </a:ext>
                  </a:extLst>
                </a:gridCol>
              </a:tblGrid>
              <a:tr h="26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인텐트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인텐트 이름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978609"/>
                  </a:ext>
                </a:extLst>
              </a:tr>
              <a:tr h="490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멀티설정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멀티인텐트 설정 </a:t>
                      </a:r>
                      <a:r>
                        <a:rPr lang="en-US" altLang="ko-KR" sz="1100" kern="10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ON(Y) / OFF(N)</a:t>
                      </a:r>
                      <a:endParaRPr lang="en-US" altLang="ko-KR" sz="11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(※ </a:t>
                      </a:r>
                      <a:r>
                        <a:rPr lang="ko-KR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멀티인텐트</a:t>
                      </a:r>
                      <a:r>
                        <a:rPr lang="en-US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ko-KR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하나의 질의에 두 개 이상의 인텐트가 연결되는 경우</a:t>
                      </a:r>
                      <a:r>
                        <a:rPr lang="en-US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46069"/>
                  </a:ext>
                </a:extLst>
              </a:tr>
              <a:tr h="276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디스플레이명</a:t>
                      </a:r>
                      <a:endParaRPr lang="en-US" altLang="ko-KR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멀티인텐트 발생 시</a:t>
                      </a:r>
                      <a:r>
                        <a:rPr lang="en-US" altLang="ko-KR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챗봇 응답 화면에 출력되는 인텐트 이름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5207789"/>
                  </a:ext>
                </a:extLst>
              </a:tr>
              <a:tr h="259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챗플로우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입력된 이름으로 </a:t>
                      </a:r>
                      <a:r>
                        <a:rPr lang="ko-KR" altLang="en-US" sz="11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챗플로우</a:t>
                      </a:r>
                      <a:r>
                        <a:rPr lang="ko-KR" alt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자동 생성</a:t>
                      </a:r>
                      <a:endParaRPr lang="en-US" altLang="ko-KR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3155360"/>
                  </a:ext>
                </a:extLst>
              </a:tr>
            </a:tbl>
          </a:graphicData>
        </a:graphic>
      </p:graphicFrame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51DCADDB-B15D-4719-986B-576CAC6F0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667099"/>
              </p:ext>
            </p:extLst>
          </p:nvPr>
        </p:nvGraphicFramePr>
        <p:xfrm>
          <a:off x="368301" y="8232251"/>
          <a:ext cx="6121400" cy="941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872">
                  <a:extLst>
                    <a:ext uri="{9D8B030D-6E8A-4147-A177-3AD203B41FA5}">
                      <a16:colId xmlns:a16="http://schemas.microsoft.com/office/drawing/2014/main" val="970851309"/>
                    </a:ext>
                  </a:extLst>
                </a:gridCol>
                <a:gridCol w="4649528">
                  <a:extLst>
                    <a:ext uri="{9D8B030D-6E8A-4147-A177-3AD203B41FA5}">
                      <a16:colId xmlns:a16="http://schemas.microsoft.com/office/drawing/2014/main" val="539099652"/>
                    </a:ext>
                  </a:extLst>
                </a:gridCol>
              </a:tblGrid>
              <a:tr h="324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인텐트명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인텐트 이름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978609"/>
                  </a:ext>
                </a:extLst>
              </a:tr>
              <a:tr h="30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연결엔티티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해당 인텐트 종속 엔티티 입력</a:t>
                      </a:r>
                      <a:endParaRPr lang="ko-KR" altLang="ko-KR" sz="11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46069"/>
                  </a:ext>
                </a:extLst>
              </a:tr>
              <a:tr h="30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파라미터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해당 </a:t>
                      </a:r>
                      <a:r>
                        <a:rPr lang="ko-KR" altLang="en-US" sz="11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인텐트의</a:t>
                      </a:r>
                      <a:r>
                        <a:rPr lang="ko-KR" alt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파라미터</a:t>
                      </a:r>
                      <a:r>
                        <a:rPr lang="ko-KR" altLang="en-US" sz="11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입력</a:t>
                      </a:r>
                      <a:endParaRPr lang="ko-KR" altLang="ko-KR" sz="11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511894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D6F017B-650F-4983-9A9D-A4DDE5A7BA92}"/>
              </a:ext>
            </a:extLst>
          </p:cNvPr>
          <p:cNvSpPr/>
          <p:nvPr/>
        </p:nvSpPr>
        <p:spPr>
          <a:xfrm flipH="1">
            <a:off x="380332" y="5524809"/>
            <a:ext cx="202130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시트</a:t>
            </a:r>
            <a:endParaRPr lang="ko-KR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4607367D-5540-4523-8442-A8CCB3643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29BBE4-4936-4558-8D85-39821F9F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8" y="2549787"/>
            <a:ext cx="5823843" cy="1190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AFAAE3-B6F2-486D-80A7-4E9846AF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03" y="5971997"/>
            <a:ext cx="4148991" cy="19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76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3.7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일괄 업로드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2" y="1507450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3.7.2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응답메시지 업로드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시트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AFCC1586-2EB9-41BD-9A1D-42692429C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567362"/>
              </p:ext>
            </p:extLst>
          </p:nvPr>
        </p:nvGraphicFramePr>
        <p:xfrm>
          <a:off x="495166" y="5292100"/>
          <a:ext cx="5857507" cy="12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8420">
                  <a:extLst>
                    <a:ext uri="{9D8B030D-6E8A-4147-A177-3AD203B41FA5}">
                      <a16:colId xmlns:a16="http://schemas.microsoft.com/office/drawing/2014/main" val="970851309"/>
                    </a:ext>
                  </a:extLst>
                </a:gridCol>
                <a:gridCol w="4449087">
                  <a:extLst>
                    <a:ext uri="{9D8B030D-6E8A-4147-A177-3AD203B41FA5}">
                      <a16:colId xmlns:a16="http://schemas.microsoft.com/office/drawing/2014/main" val="539099652"/>
                    </a:ext>
                  </a:extLst>
                </a:gridCol>
              </a:tblGrid>
              <a:tr h="30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인텐트명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인텐트 이름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978609"/>
                  </a:ext>
                </a:extLst>
              </a:tr>
              <a:tr h="30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센텐스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해당 인텐트의 센텐스 입력</a:t>
                      </a:r>
                      <a:endParaRPr lang="ko-KR" sz="11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46069"/>
                  </a:ext>
                </a:extLst>
              </a:tr>
              <a:tr h="30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태깅설정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sz="1100" kern="100">
                          <a:solidFill>
                            <a:srgbClr val="26262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자동</a:t>
                      </a:r>
                      <a:r>
                        <a:rPr lang="en-US" altLang="ko-KR" sz="1100" kern="100">
                          <a:solidFill>
                            <a:srgbClr val="26262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100" kern="100">
                          <a:solidFill>
                            <a:srgbClr val="26262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태깅 설정 </a:t>
                      </a:r>
                      <a:r>
                        <a:rPr lang="en-US" sz="1100" kern="100">
                          <a:solidFill>
                            <a:srgbClr val="26262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ON(Y) / OFF(N)</a:t>
                      </a:r>
                      <a:endParaRPr lang="ko-KR" sz="1100" kern="100">
                        <a:solidFill>
                          <a:srgbClr val="26262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5118946"/>
                  </a:ext>
                </a:extLst>
              </a:tr>
              <a:tr h="30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대표센텐스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kern="100">
                          <a:solidFill>
                            <a:srgbClr val="26262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대표 질의 선택 </a:t>
                      </a:r>
                      <a:r>
                        <a:rPr lang="en-US" altLang="ko-KR" sz="1100" kern="100">
                          <a:solidFill>
                            <a:srgbClr val="262626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ON(Y) / OFF(N)</a:t>
                      </a:r>
                      <a:endParaRPr lang="ko-KR" sz="1100" kern="100">
                        <a:solidFill>
                          <a:srgbClr val="26262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7391442"/>
                  </a:ext>
                </a:extLst>
              </a:tr>
            </a:tbl>
          </a:graphicData>
        </a:graphic>
      </p:graphicFrame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913110E2-9487-4EF4-8A8D-804B758C2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F088F2-F38F-4997-B40E-4E8B4D1B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6" y="6978647"/>
            <a:ext cx="5822185" cy="14875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4EFAD0-539F-4300-881F-0C577628D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" y="2431161"/>
            <a:ext cx="5847347" cy="24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16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3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3.7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일괄 업로드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6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2" y="1507447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3.7.2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센텐스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응답메시지 업로드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응답메시지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시트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0B95B8B-CA81-43B1-8BA3-BF3E3F7C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712770"/>
              </p:ext>
            </p:extLst>
          </p:nvPr>
        </p:nvGraphicFramePr>
        <p:xfrm>
          <a:off x="289701" y="4398636"/>
          <a:ext cx="6278595" cy="92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9669">
                  <a:extLst>
                    <a:ext uri="{9D8B030D-6E8A-4147-A177-3AD203B41FA5}">
                      <a16:colId xmlns:a16="http://schemas.microsoft.com/office/drawing/2014/main" val="4061676702"/>
                    </a:ext>
                  </a:extLst>
                </a:gridCol>
                <a:gridCol w="4768926">
                  <a:extLst>
                    <a:ext uri="{9D8B030D-6E8A-4147-A177-3AD203B41FA5}">
                      <a16:colId xmlns:a16="http://schemas.microsoft.com/office/drawing/2014/main" val="472784178"/>
                    </a:ext>
                  </a:extLst>
                </a:gridCol>
              </a:tblGrid>
              <a:tr h="30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인텐트명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인텐트 이름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098334"/>
                  </a:ext>
                </a:extLst>
              </a:tr>
              <a:tr h="30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응답메시지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해당 인텐트의 응답 메시지 입력</a:t>
                      </a:r>
                      <a:endParaRPr lang="ko-KR" sz="11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4614172"/>
                  </a:ext>
                </a:extLst>
              </a:tr>
              <a:tr h="30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랜덤설정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kern="100" dirty="0">
                          <a:solidFill>
                            <a:srgbClr val="26262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무작위 응답 출력</a:t>
                      </a:r>
                      <a:r>
                        <a:rPr lang="ko-KR" sz="1100" kern="100" dirty="0">
                          <a:solidFill>
                            <a:srgbClr val="26262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설정 </a:t>
                      </a:r>
                      <a:r>
                        <a:rPr lang="en-US" sz="1100" kern="100" dirty="0">
                          <a:solidFill>
                            <a:srgbClr val="26262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ON(Y) / OFF(N)</a:t>
                      </a:r>
                      <a:endParaRPr lang="ko-KR" sz="1100" kern="100" dirty="0">
                        <a:solidFill>
                          <a:srgbClr val="26262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2893339"/>
                  </a:ext>
                </a:extLst>
              </a:tr>
            </a:tbl>
          </a:graphicData>
        </a:graphic>
      </p:graphicFrame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CCA64877-9628-4750-99E7-D3B3204E1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5A5D8D8-B5DA-473A-997F-D95C2F85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9" y="5568203"/>
            <a:ext cx="6145301" cy="3456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2F7009-91AF-46B6-9952-26C4BAF09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9" y="2611387"/>
            <a:ext cx="6489700" cy="13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61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358A7-5CA4-4C51-B456-BCE16BF26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대화관리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541D7D-82D5-4635-942A-A6CC8150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268A85-5CE8-48D8-9D8C-CD20EF368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2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챗플로우란 구축된 지식을 사용자에게 보다 정확히 전달하기 위한 대화 흐름을 말한다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대화관리 내 템플릿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API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설정한 값을 대화 흐름 구성 시 활용할 수 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D28034-1F88-4ECB-80E1-DC1133B30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64</a:t>
            </a:fld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89FF147-2442-4F9A-93F5-986BB3BD2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17483"/>
              </p:ext>
            </p:extLst>
          </p:nvPr>
        </p:nvGraphicFramePr>
        <p:xfrm>
          <a:off x="184148" y="6989124"/>
          <a:ext cx="6489700" cy="1964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040">
                  <a:extLst>
                    <a:ext uri="{9D8B030D-6E8A-4147-A177-3AD203B41FA5}">
                      <a16:colId xmlns:a16="http://schemas.microsoft.com/office/drawing/2014/main" val="4061676702"/>
                    </a:ext>
                  </a:extLst>
                </a:gridCol>
                <a:gridCol w="5458660">
                  <a:extLst>
                    <a:ext uri="{9D8B030D-6E8A-4147-A177-3AD203B41FA5}">
                      <a16:colId xmlns:a16="http://schemas.microsoft.com/office/drawing/2014/main" val="472784178"/>
                    </a:ext>
                  </a:extLst>
                </a:gridCol>
              </a:tblGrid>
              <a:tr h="3380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인텐트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ko-KR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챗플로우 안에 종속되는 대화 주제이며</a:t>
                      </a:r>
                      <a:r>
                        <a:rPr lang="en-US" altLang="ko-KR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지식관리에 인텐트와 연결되는 대화노드</a:t>
                      </a:r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098334"/>
                  </a:ext>
                </a:extLst>
              </a:tr>
              <a:tr h="3380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응답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ko-KR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사용자에게 최종적으로 제공되는 답변 설정 시 활용하는 대화노드</a:t>
                      </a:r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771117"/>
                  </a:ext>
                </a:extLst>
              </a:tr>
              <a:tr h="6118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리다이렉션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ko-KR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분기된 답변 중 자신이 선택한 정보 외의 정보를 제공받고자 할 때 활용할 수 있는 대화노드</a:t>
                      </a:r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480217"/>
                  </a:ext>
                </a:extLst>
              </a:tr>
              <a:tr h="3380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API</a:t>
                      </a:r>
                      <a:endParaRPr lang="ko-KR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altLang="ko-KR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사용자에게 외부 정보 및 컨텐츠 제공 시 활용하는 대화노드</a:t>
                      </a:r>
                      <a:endParaRPr lang="ko-KR" sz="11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4614172"/>
                  </a:ext>
                </a:extLst>
              </a:tr>
              <a:tr h="3380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조건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조건</a:t>
                      </a:r>
                      <a:r>
                        <a:rPr lang="en-US" altLang="ko-KR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대화노드는 경우에 따라 답변 분기 설정 시 활용하는 대화노드</a:t>
                      </a:r>
                      <a:endParaRPr lang="ko-KR" sz="11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289333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01DC941C-5845-458E-AEAA-EB1F185BE87A}"/>
              </a:ext>
            </a:extLst>
          </p:cNvPr>
          <p:cNvSpPr/>
          <p:nvPr/>
        </p:nvSpPr>
        <p:spPr>
          <a:xfrm>
            <a:off x="1365080" y="2493510"/>
            <a:ext cx="4127836" cy="4240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C814B-001F-4970-9F5D-08355F31D624}"/>
              </a:ext>
            </a:extLst>
          </p:cNvPr>
          <p:cNvSpPr txBox="1"/>
          <p:nvPr/>
        </p:nvSpPr>
        <p:spPr>
          <a:xfrm>
            <a:off x="2710073" y="2315590"/>
            <a:ext cx="14378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</a:t>
            </a:r>
            <a:r>
              <a:rPr lang="ko-KR" altLang="en-US" sz="1200" b="1">
                <a:solidFill>
                  <a:srgbClr val="0070C0"/>
                </a:solidFill>
              </a:rPr>
              <a:t>챗플로우의 구조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73D619-A51C-4C47-B4F7-13190083171F}"/>
              </a:ext>
            </a:extLst>
          </p:cNvPr>
          <p:cNvSpPr/>
          <p:nvPr/>
        </p:nvSpPr>
        <p:spPr>
          <a:xfrm>
            <a:off x="3666267" y="4822062"/>
            <a:ext cx="524372" cy="34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52EA32-72AA-7C4D-9F41-2F61C45138F8}"/>
              </a:ext>
            </a:extLst>
          </p:cNvPr>
          <p:cNvGrpSpPr/>
          <p:nvPr/>
        </p:nvGrpSpPr>
        <p:grpSpPr>
          <a:xfrm>
            <a:off x="1614435" y="2642109"/>
            <a:ext cx="3583405" cy="4141769"/>
            <a:chOff x="1614435" y="2642109"/>
            <a:chExt cx="3583405" cy="414176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271DD20-EBC1-4C4C-90B2-569F648D85AF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4435" y="2642109"/>
              <a:ext cx="3583405" cy="414176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247704-9C24-174F-9A33-2994F0F69777}"/>
                </a:ext>
              </a:extLst>
            </p:cNvPr>
            <p:cNvSpPr/>
            <p:nvPr/>
          </p:nvSpPr>
          <p:spPr>
            <a:xfrm>
              <a:off x="3657600" y="4791075"/>
              <a:ext cx="490323" cy="371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D0A8F16-706A-3246-A174-453BB72C2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7835" y="4809138"/>
              <a:ext cx="441036" cy="441036"/>
            </a:xfrm>
            <a:prstGeom prst="diamond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2572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1701"/>
            <a:ext cx="6858000" cy="380210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E7A9EE-38FC-3146-A943-98D209D60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0871"/>
          <a:stretch/>
        </p:blipFill>
        <p:spPr>
          <a:xfrm>
            <a:off x="311912" y="1822450"/>
            <a:ext cx="1911951" cy="2700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2385541" y="1831459"/>
            <a:ext cx="4034309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메인화면 좌측 메뉴 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  </a:t>
            </a:r>
            <a:r>
              <a:rPr lang="en-US" altLang="ko-KR" sz="1200" b="1">
                <a:latin typeface="+mn-ea"/>
              </a:rPr>
              <a:t>- </a:t>
            </a:r>
            <a:r>
              <a:rPr lang="ko-KR" altLang="en-US" sz="1200" b="1">
                <a:latin typeface="+mn-ea"/>
              </a:rPr>
              <a:t>대화관리 </a:t>
            </a:r>
            <a:r>
              <a:rPr lang="en-US" altLang="ko-KR" sz="1200" b="1">
                <a:latin typeface="+mn-ea"/>
              </a:rPr>
              <a:t>&gt; </a:t>
            </a:r>
            <a:r>
              <a:rPr lang="ko-KR" altLang="en-US" sz="1200" b="1">
                <a:latin typeface="+mn-ea"/>
              </a:rPr>
              <a:t>챗플로우</a:t>
            </a:r>
            <a:endParaRPr lang="en-US" altLang="ko-KR" sz="1200" b="1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챗플로우 목록 화면에서는 생성된 챗플로우 리스트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총 챗플로우 수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챗플로우에 속한 인텐트 수를 확인할 수 있다</a:t>
            </a:r>
            <a:r>
              <a:rPr lang="en-US" altLang="ko-KR" sz="12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FD0EEE-9D61-4708-A925-D26F6134FC09}"/>
              </a:ext>
            </a:extLst>
          </p:cNvPr>
          <p:cNvSpPr/>
          <p:nvPr/>
        </p:nvSpPr>
        <p:spPr>
          <a:xfrm>
            <a:off x="150234" y="2974612"/>
            <a:ext cx="2193102" cy="1125519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31AB95-537A-6049-8AD1-65A75D8A3A13}"/>
              </a:ext>
            </a:extLst>
          </p:cNvPr>
          <p:cNvSpPr/>
          <p:nvPr/>
        </p:nvSpPr>
        <p:spPr>
          <a:xfrm flipV="1">
            <a:off x="5250180" y="5793019"/>
            <a:ext cx="656291" cy="22365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5981B-8516-A448-9200-C71FED602887}"/>
              </a:ext>
            </a:extLst>
          </p:cNvPr>
          <p:cNvSpPr/>
          <p:nvPr/>
        </p:nvSpPr>
        <p:spPr>
          <a:xfrm flipV="1">
            <a:off x="6176865" y="5980575"/>
            <a:ext cx="391886" cy="270622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14409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" y="2204618"/>
            <a:ext cx="6858000" cy="380210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3CEAA0-565F-44F4-A15E-655961CAFB53}"/>
              </a:ext>
            </a:extLst>
          </p:cNvPr>
          <p:cNvSpPr/>
          <p:nvPr/>
        </p:nvSpPr>
        <p:spPr>
          <a:xfrm>
            <a:off x="715143" y="6389325"/>
            <a:ext cx="5427713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정렬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리스트를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등록순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가나다순으로 정렬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키워드 입력 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엔터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또는 돋보기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E628A1-660A-4215-93C9-81934EA93EB7}"/>
              </a:ext>
            </a:extLst>
          </p:cNvPr>
          <p:cNvSpPr/>
          <p:nvPr/>
        </p:nvSpPr>
        <p:spPr>
          <a:xfrm>
            <a:off x="138930" y="2553676"/>
            <a:ext cx="873530" cy="27648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1FE07E-1F3B-4E09-A919-E6329BC5B95D}"/>
              </a:ext>
            </a:extLst>
          </p:cNvPr>
          <p:cNvSpPr/>
          <p:nvPr/>
        </p:nvSpPr>
        <p:spPr>
          <a:xfrm>
            <a:off x="6501733" y="3078480"/>
            <a:ext cx="287041" cy="275392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ECB612-9562-496D-AE8F-05C2DE8EC166}"/>
              </a:ext>
            </a:extLst>
          </p:cNvPr>
          <p:cNvSpPr/>
          <p:nvPr/>
        </p:nvSpPr>
        <p:spPr>
          <a:xfrm>
            <a:off x="4632960" y="2569979"/>
            <a:ext cx="2155814" cy="27648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375608-4575-468E-8B10-7610369C9726}"/>
              </a:ext>
            </a:extLst>
          </p:cNvPr>
          <p:cNvSpPr/>
          <p:nvPr/>
        </p:nvSpPr>
        <p:spPr>
          <a:xfrm>
            <a:off x="152299" y="2902782"/>
            <a:ext cx="873529" cy="17569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579B4E-57BE-4DD9-96E2-2F5CA12E6580}"/>
              </a:ext>
            </a:extLst>
          </p:cNvPr>
          <p:cNvSpPr txBox="1"/>
          <p:nvPr/>
        </p:nvSpPr>
        <p:spPr>
          <a:xfrm>
            <a:off x="1040156" y="2548154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BAD7E7-8BF0-4F82-8D31-2CEC924233C8}"/>
              </a:ext>
            </a:extLst>
          </p:cNvPr>
          <p:cNvSpPr txBox="1"/>
          <p:nvPr/>
        </p:nvSpPr>
        <p:spPr>
          <a:xfrm>
            <a:off x="1042310" y="289848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D31363-3AA0-4D5D-8698-883C963B2A3E}"/>
              </a:ext>
            </a:extLst>
          </p:cNvPr>
          <p:cNvSpPr txBox="1"/>
          <p:nvPr/>
        </p:nvSpPr>
        <p:spPr>
          <a:xfrm>
            <a:off x="4436809" y="2560816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55DDEE-B7C9-4919-A37E-CC21729028D1}"/>
              </a:ext>
            </a:extLst>
          </p:cNvPr>
          <p:cNvSpPr txBox="1"/>
          <p:nvPr/>
        </p:nvSpPr>
        <p:spPr>
          <a:xfrm>
            <a:off x="6328732" y="307848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47843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56F6E1C-1287-47C2-82A5-329BFBBA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955" y="1701424"/>
            <a:ext cx="5629275" cy="259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3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6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DC022-6508-4C69-B4CC-BA4E5E52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34F99DF-9369-43EC-843E-0F3B7357F894}"/>
              </a:ext>
            </a:extLst>
          </p:cNvPr>
          <p:cNvSpPr/>
          <p:nvPr/>
        </p:nvSpPr>
        <p:spPr>
          <a:xfrm flipH="1">
            <a:off x="5672313" y="3501625"/>
            <a:ext cx="355970" cy="360670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5E0E49-9836-483E-9F92-44B1998EC0FA}"/>
              </a:ext>
            </a:extLst>
          </p:cNvPr>
          <p:cNvSpPr/>
          <p:nvPr/>
        </p:nvSpPr>
        <p:spPr>
          <a:xfrm flipH="1">
            <a:off x="992968" y="3485684"/>
            <a:ext cx="333266" cy="352548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C95206D-0E18-4B6B-B81C-C1AA4867C3CA}"/>
              </a:ext>
            </a:extLst>
          </p:cNvPr>
          <p:cNvSpPr/>
          <p:nvPr/>
        </p:nvSpPr>
        <p:spPr>
          <a:xfrm flipH="1">
            <a:off x="2828766" y="2259346"/>
            <a:ext cx="335444" cy="352145"/>
          </a:xfrm>
          <a:prstGeom prst="ellipse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2A2A6FD-9122-4FBD-A935-92E27347B0C8}"/>
              </a:ext>
            </a:extLst>
          </p:cNvPr>
          <p:cNvSpPr/>
          <p:nvPr/>
        </p:nvSpPr>
        <p:spPr>
          <a:xfrm>
            <a:off x="1376238" y="3483108"/>
            <a:ext cx="1904385" cy="36879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FD94B3F-974A-47C5-8982-BB8A1397DABA}"/>
              </a:ext>
            </a:extLst>
          </p:cNvPr>
          <p:cNvSpPr/>
          <p:nvPr/>
        </p:nvSpPr>
        <p:spPr>
          <a:xfrm>
            <a:off x="464556" y="4843330"/>
            <a:ext cx="5987897" cy="10533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→ ②챗플로우 명 입력 → ③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(+)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클릭 또는 엔터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④취소버튼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A54653-4626-4506-A4BD-B0911BE4643A}"/>
              </a:ext>
            </a:extLst>
          </p:cNvPr>
          <p:cNvSpPr txBox="1"/>
          <p:nvPr/>
        </p:nvSpPr>
        <p:spPr>
          <a:xfrm>
            <a:off x="2429695" y="4711734"/>
            <a:ext cx="20576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 &lt;</a:t>
            </a:r>
            <a:r>
              <a:rPr lang="ko-KR" altLang="en-US" sz="1200" b="1">
                <a:solidFill>
                  <a:srgbClr val="0070C0"/>
                </a:solidFill>
              </a:rPr>
              <a:t>신규 챗플로우 생성 순서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07E5D58-1031-43E9-82C2-485EF259FD38}"/>
              </a:ext>
            </a:extLst>
          </p:cNvPr>
          <p:cNvSpPr/>
          <p:nvPr/>
        </p:nvSpPr>
        <p:spPr>
          <a:xfrm>
            <a:off x="3322989" y="2877915"/>
            <a:ext cx="349009" cy="329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81B8A-9D53-44D8-9C3C-1C1EF7DC5DAF}"/>
              </a:ext>
            </a:extLst>
          </p:cNvPr>
          <p:cNvSpPr txBox="1"/>
          <p:nvPr/>
        </p:nvSpPr>
        <p:spPr>
          <a:xfrm>
            <a:off x="2633138" y="2348914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CC6508-469D-467D-8E23-01D350EE3545}"/>
              </a:ext>
            </a:extLst>
          </p:cNvPr>
          <p:cNvSpPr txBox="1"/>
          <p:nvPr/>
        </p:nvSpPr>
        <p:spPr>
          <a:xfrm>
            <a:off x="2238430" y="328893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F9394-F05F-46FE-81DF-12AB2596F176}"/>
              </a:ext>
            </a:extLst>
          </p:cNvPr>
          <p:cNvSpPr txBox="1"/>
          <p:nvPr/>
        </p:nvSpPr>
        <p:spPr>
          <a:xfrm>
            <a:off x="5472291" y="359196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44E50-FC6A-47A3-B5AF-0999196EF082}"/>
              </a:ext>
            </a:extLst>
          </p:cNvPr>
          <p:cNvSpPr txBox="1"/>
          <p:nvPr/>
        </p:nvSpPr>
        <p:spPr>
          <a:xfrm>
            <a:off x="794386" y="359196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61062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" y="2431294"/>
            <a:ext cx="6823936" cy="209612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 목록에서 특정 챗플로우 관리 페이지로 넘어갈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 관리 화면에서는 챗플로우 명의 변경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 편집을 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C22C54-B479-4B05-8328-B1FBFFA5E04E}"/>
              </a:ext>
            </a:extLst>
          </p:cNvPr>
          <p:cNvSpPr/>
          <p:nvPr/>
        </p:nvSpPr>
        <p:spPr>
          <a:xfrm>
            <a:off x="11794" y="2679565"/>
            <a:ext cx="2835856" cy="22737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639E60-B373-4A21-BFA7-8DF4209A7EFD}"/>
              </a:ext>
            </a:extLst>
          </p:cNvPr>
          <p:cNvSpPr/>
          <p:nvPr/>
        </p:nvSpPr>
        <p:spPr>
          <a:xfrm>
            <a:off x="2887543" y="2662914"/>
            <a:ext cx="556697" cy="24365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A3A1CC-86B3-48DB-888A-A8C497D035BF}"/>
              </a:ext>
            </a:extLst>
          </p:cNvPr>
          <p:cNvSpPr/>
          <p:nvPr/>
        </p:nvSpPr>
        <p:spPr>
          <a:xfrm>
            <a:off x="262087" y="3468315"/>
            <a:ext cx="4213485" cy="91053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8BA7F0-2F0A-4E3E-B704-26ECB6984797}"/>
              </a:ext>
            </a:extLst>
          </p:cNvPr>
          <p:cNvSpPr/>
          <p:nvPr/>
        </p:nvSpPr>
        <p:spPr>
          <a:xfrm>
            <a:off x="340693" y="5099451"/>
            <a:ext cx="6161040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명 확인 및 수정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 아이콘 클릭       변경 후 저장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저장 버튼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 startAt="3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구축된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경우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횟수 설정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- 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 경우 대화종료 상태로 설정됨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여부 및 기간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사용여부가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‘ON’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 경우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혹은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활성 기간 설정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 startAt="4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편집 작업 공간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9AC18E4-752F-4F2B-A9F5-5762DD880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80" y="5144055"/>
            <a:ext cx="259947" cy="2450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B89DEC8-A364-4073-BDA3-2B454834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235" y="5167287"/>
            <a:ext cx="281510" cy="206993"/>
          </a:xfrm>
          <a:prstGeom prst="rect">
            <a:avLst/>
          </a:prstGeom>
        </p:spPr>
      </p:pic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9AE49BEC-DB15-43B7-AD53-96F7F4785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46898" y="9548668"/>
            <a:ext cx="665857" cy="325258"/>
          </a:xfrm>
        </p:spPr>
        <p:txBody>
          <a:bodyPr/>
          <a:lstStyle/>
          <a:p>
            <a:fld id="{8B61FA68-4457-4236-95C8-33CFF130C8A6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5F38AD-7E05-4A9B-B35E-D065B88B88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65" r="853" b="2801"/>
          <a:stretch/>
        </p:blipFill>
        <p:spPr>
          <a:xfrm>
            <a:off x="438434" y="7223726"/>
            <a:ext cx="5862298" cy="186543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93538F-FCB0-405B-829E-0397722500A9}"/>
              </a:ext>
            </a:extLst>
          </p:cNvPr>
          <p:cNvSpPr/>
          <p:nvPr/>
        </p:nvSpPr>
        <p:spPr>
          <a:xfrm>
            <a:off x="3878696" y="2700828"/>
            <a:ext cx="714305" cy="23621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B7D072-0114-47F4-8C6B-B69611A8E4DA}"/>
              </a:ext>
            </a:extLst>
          </p:cNvPr>
          <p:cNvSpPr txBox="1"/>
          <p:nvPr/>
        </p:nvSpPr>
        <p:spPr>
          <a:xfrm>
            <a:off x="62211" y="2502537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DFDED1-579E-40E6-A7BD-AC16B389BD44}"/>
              </a:ext>
            </a:extLst>
          </p:cNvPr>
          <p:cNvSpPr txBox="1"/>
          <p:nvPr/>
        </p:nvSpPr>
        <p:spPr>
          <a:xfrm>
            <a:off x="2893439" y="247077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F649F0-CE19-4BAA-A5E9-D60065C6C3F6}"/>
              </a:ext>
            </a:extLst>
          </p:cNvPr>
          <p:cNvSpPr txBox="1"/>
          <p:nvPr/>
        </p:nvSpPr>
        <p:spPr>
          <a:xfrm>
            <a:off x="3863643" y="249111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4CDBD1-D063-44E0-A167-95912AF31F99}"/>
              </a:ext>
            </a:extLst>
          </p:cNvPr>
          <p:cNvSpPr txBox="1"/>
          <p:nvPr/>
        </p:nvSpPr>
        <p:spPr>
          <a:xfrm>
            <a:off x="4690372" y="251649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25A9B-8060-4C27-81E6-F82C75262BD2}"/>
              </a:ext>
            </a:extLst>
          </p:cNvPr>
          <p:cNvSpPr txBox="1"/>
          <p:nvPr/>
        </p:nvSpPr>
        <p:spPr>
          <a:xfrm>
            <a:off x="262087" y="3268876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A3B7F5-BA00-444C-AD33-9856C0C3DA31}"/>
              </a:ext>
            </a:extLst>
          </p:cNvPr>
          <p:cNvSpPr/>
          <p:nvPr/>
        </p:nvSpPr>
        <p:spPr>
          <a:xfrm>
            <a:off x="4648200" y="2716773"/>
            <a:ext cx="2139361" cy="22737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73863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44414BF-B429-954D-96D5-75BF982E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" y="4526654"/>
            <a:ext cx="2958477" cy="147923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4.1.1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 편집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65F93C-97D4-40DC-96EC-684BB696C31B}"/>
              </a:ext>
            </a:extLst>
          </p:cNvPr>
          <p:cNvSpPr txBox="1"/>
          <p:nvPr/>
        </p:nvSpPr>
        <p:spPr>
          <a:xfrm>
            <a:off x="380332" y="2073757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 생성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BF6E3A-B610-4586-A7C7-12CD76CFAD8F}"/>
              </a:ext>
            </a:extLst>
          </p:cNvPr>
          <p:cNvSpPr txBox="1"/>
          <p:nvPr/>
        </p:nvSpPr>
        <p:spPr>
          <a:xfrm>
            <a:off x="393642" y="4122850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 편집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 위로 마우스를 옮기면 편집 메뉴 사용이 가능해진다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032A9E-332C-4BAB-8C9B-DAE0B9790B64}"/>
              </a:ext>
            </a:extLst>
          </p:cNvPr>
          <p:cNvSpPr txBox="1"/>
          <p:nvPr/>
        </p:nvSpPr>
        <p:spPr>
          <a:xfrm>
            <a:off x="3491688" y="4584415"/>
            <a:ext cx="2644756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 수정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하위레벨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끼워넣기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하위레벨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하위레벨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전체 삭제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AACF88-B21C-4DCD-8A30-ED5B3CB6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6308"/>
            <a:ext cx="6858000" cy="183092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E433F8-1D3B-274B-BAF5-7E1776A67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372" y="2371881"/>
            <a:ext cx="1956815" cy="112858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CE8395-E0D3-1340-BAA3-D792F8A8686F}"/>
              </a:ext>
            </a:extLst>
          </p:cNvPr>
          <p:cNvSpPr/>
          <p:nvPr/>
        </p:nvSpPr>
        <p:spPr>
          <a:xfrm>
            <a:off x="1048965" y="5166722"/>
            <a:ext cx="240632" cy="193927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94307B-3B8F-7E44-99D2-3671F613DDFF}"/>
              </a:ext>
            </a:extLst>
          </p:cNvPr>
          <p:cNvSpPr/>
          <p:nvPr/>
        </p:nvSpPr>
        <p:spPr>
          <a:xfrm>
            <a:off x="2493827" y="5146504"/>
            <a:ext cx="216000" cy="223867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99E883-DD71-6140-93FF-C75F4B32AD4C}"/>
              </a:ext>
            </a:extLst>
          </p:cNvPr>
          <p:cNvSpPr/>
          <p:nvPr/>
        </p:nvSpPr>
        <p:spPr>
          <a:xfrm>
            <a:off x="2748210" y="5143631"/>
            <a:ext cx="216000" cy="223867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noFill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32E491-5ABC-EF4E-B1AD-EE65EAA18194}"/>
              </a:ext>
            </a:extLst>
          </p:cNvPr>
          <p:cNvSpPr/>
          <p:nvPr/>
        </p:nvSpPr>
        <p:spPr>
          <a:xfrm>
            <a:off x="2998375" y="5143634"/>
            <a:ext cx="216000" cy="223867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8CDF232-8C10-6741-8589-5BC8F2637E19}"/>
              </a:ext>
            </a:extLst>
          </p:cNvPr>
          <p:cNvSpPr>
            <a:spLocks noChangeAspect="1"/>
          </p:cNvSpPr>
          <p:nvPr/>
        </p:nvSpPr>
        <p:spPr>
          <a:xfrm>
            <a:off x="2083223" y="6480502"/>
            <a:ext cx="218236" cy="21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65174CE-9A70-1D4C-ABE0-F46C742D96FA}"/>
              </a:ext>
            </a:extLst>
          </p:cNvPr>
          <p:cNvSpPr>
            <a:spLocks noChangeAspect="1"/>
          </p:cNvSpPr>
          <p:nvPr/>
        </p:nvSpPr>
        <p:spPr>
          <a:xfrm>
            <a:off x="2089754" y="7361484"/>
            <a:ext cx="218236" cy="21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63CE47C-4E8A-4747-A3D6-0C5FFA8D1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92AB23F8-1FAE-4BA4-829B-97A1410D5987}"/>
              </a:ext>
            </a:extLst>
          </p:cNvPr>
          <p:cNvSpPr/>
          <p:nvPr/>
        </p:nvSpPr>
        <p:spPr>
          <a:xfrm rot="16200000">
            <a:off x="3978881" y="2735707"/>
            <a:ext cx="436137" cy="46892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1E20D-2FF4-4BDC-8298-1ED09E7969E8}"/>
              </a:ext>
            </a:extLst>
          </p:cNvPr>
          <p:cNvSpPr txBox="1"/>
          <p:nvPr/>
        </p:nvSpPr>
        <p:spPr>
          <a:xfrm>
            <a:off x="1056460" y="4971270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0BAA01-D803-4A44-BE64-3F91DB1937D2}"/>
              </a:ext>
            </a:extLst>
          </p:cNvPr>
          <p:cNvSpPr txBox="1"/>
          <p:nvPr/>
        </p:nvSpPr>
        <p:spPr>
          <a:xfrm>
            <a:off x="2511827" y="493919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4E3283-2E92-4F97-A388-BF845B394881}"/>
              </a:ext>
            </a:extLst>
          </p:cNvPr>
          <p:cNvSpPr txBox="1"/>
          <p:nvPr/>
        </p:nvSpPr>
        <p:spPr>
          <a:xfrm>
            <a:off x="2748210" y="493919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D3EFBA-320A-40AF-90E9-2398F141C9DC}"/>
              </a:ext>
            </a:extLst>
          </p:cNvPr>
          <p:cNvSpPr txBox="1"/>
          <p:nvPr/>
        </p:nvSpPr>
        <p:spPr>
          <a:xfrm>
            <a:off x="2998375" y="493919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F5FE6B-75EA-FC46-8497-682C847DDF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53"/>
          <a:stretch/>
        </p:blipFill>
        <p:spPr>
          <a:xfrm>
            <a:off x="1944225" y="2392934"/>
            <a:ext cx="1939593" cy="109806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D91043C8-29DD-4DA9-BF57-950564922BB8}"/>
              </a:ext>
            </a:extLst>
          </p:cNvPr>
          <p:cNvSpPr/>
          <p:nvPr/>
        </p:nvSpPr>
        <p:spPr>
          <a:xfrm rot="16200000">
            <a:off x="1374855" y="2775431"/>
            <a:ext cx="436137" cy="46892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32766F-D94B-264C-B19C-1E5F098463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88" y="2641417"/>
            <a:ext cx="834034" cy="85542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189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358A7-5CA4-4C51-B456-BCE16BF26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대시보드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541D7D-82D5-4635-942A-A6CC8150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1FFCE1-6AF0-416C-9036-65C04E04E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408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14B6F8-81ED-5145-A67D-A09CD3AA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63" y="5877633"/>
            <a:ext cx="5511074" cy="1131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DAE3D6-0B14-0D45-A863-65B3101D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4" y="4150599"/>
            <a:ext cx="5511074" cy="12359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4163BE-263F-5948-8EF2-6577CB6D63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07" b="16625"/>
          <a:stretch/>
        </p:blipFill>
        <p:spPr>
          <a:xfrm>
            <a:off x="673463" y="2527346"/>
            <a:ext cx="2719070" cy="1324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D398F-A568-4638-9D77-74D444C5F9BD}"/>
              </a:ext>
            </a:extLst>
          </p:cNvPr>
          <p:cNvSpPr txBox="1"/>
          <p:nvPr/>
        </p:nvSpPr>
        <p:spPr>
          <a:xfrm>
            <a:off x="380333" y="1559704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4.1.1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 편집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BF6E3A-B610-4586-A7C7-12CD76CFAD8F}"/>
              </a:ext>
            </a:extLst>
          </p:cNvPr>
          <p:cNvSpPr txBox="1"/>
          <p:nvPr/>
        </p:nvSpPr>
        <p:spPr>
          <a:xfrm>
            <a:off x="380333" y="2049674"/>
            <a:ext cx="6121400" cy="29206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 편집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 위로 마우스를 옮기면 편집 메뉴 사용이 가능해진다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032A9E-332C-4BAB-8C9B-DAE0B9790B64}"/>
              </a:ext>
            </a:extLst>
          </p:cNvPr>
          <p:cNvSpPr txBox="1"/>
          <p:nvPr/>
        </p:nvSpPr>
        <p:spPr>
          <a:xfrm>
            <a:off x="3539781" y="2771388"/>
            <a:ext cx="2644756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상위레벨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끼워넣기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D086777-C3B4-420A-9347-5CA1EDBB07F0}"/>
              </a:ext>
            </a:extLst>
          </p:cNvPr>
          <p:cNvSpPr/>
          <p:nvPr/>
        </p:nvSpPr>
        <p:spPr>
          <a:xfrm>
            <a:off x="2240280" y="6106232"/>
            <a:ext cx="2377440" cy="69842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FEE6298-D1CC-41CA-BE34-63EE4AE63F85}"/>
              </a:ext>
            </a:extLst>
          </p:cNvPr>
          <p:cNvCxnSpPr>
            <a:cxnSpLocks/>
          </p:cNvCxnSpPr>
          <p:nvPr/>
        </p:nvCxnSpPr>
        <p:spPr>
          <a:xfrm>
            <a:off x="3872574" y="4888061"/>
            <a:ext cx="0" cy="1218172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0492B2-E6A1-7B45-B891-882706E70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EE0F56-3049-4AC0-8B69-22D5686A18B3}"/>
              </a:ext>
            </a:extLst>
          </p:cNvPr>
          <p:cNvSpPr/>
          <p:nvPr/>
        </p:nvSpPr>
        <p:spPr>
          <a:xfrm>
            <a:off x="847817" y="3106778"/>
            <a:ext cx="178030" cy="193927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4815FA-4AB8-4E68-A789-E48C62E5F039}"/>
              </a:ext>
            </a:extLst>
          </p:cNvPr>
          <p:cNvSpPr/>
          <p:nvPr/>
        </p:nvSpPr>
        <p:spPr>
          <a:xfrm>
            <a:off x="1073555" y="3108461"/>
            <a:ext cx="178030" cy="193927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D9D9B-979F-4207-BD3E-2A54480EB880}"/>
              </a:ext>
            </a:extLst>
          </p:cNvPr>
          <p:cNvSpPr txBox="1"/>
          <p:nvPr/>
        </p:nvSpPr>
        <p:spPr>
          <a:xfrm>
            <a:off x="850169" y="2909005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C79E5-244C-4C24-8304-36062C24A29E}"/>
              </a:ext>
            </a:extLst>
          </p:cNvPr>
          <p:cNvSpPr txBox="1"/>
          <p:nvPr/>
        </p:nvSpPr>
        <p:spPr>
          <a:xfrm>
            <a:off x="1081175" y="290547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76822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7CD627-6D0A-4BEA-AD6B-5A208223E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D2660C-9BFA-4431-B705-968FDEB8865E}"/>
              </a:ext>
            </a:extLst>
          </p:cNvPr>
          <p:cNvSpPr txBox="1"/>
          <p:nvPr/>
        </p:nvSpPr>
        <p:spPr>
          <a:xfrm>
            <a:off x="380332" y="1993917"/>
            <a:ext cx="6121400" cy="171861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대화노드</a:t>
            </a:r>
            <a:endParaRPr lang="en-US" altLang="ko-KR" sz="1200" b="1" dirty="0"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대화노드란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챗플로우의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최소 단위이며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질의 분석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판단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정보 구성 기능을 가지고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  </a:t>
            </a:r>
            <a:endParaRPr lang="ko-KR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내 연계될 수 있는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 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대화노드의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종류는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대화노드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API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대화노드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대화노드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응답메시지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대화노드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리다이렉션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대화노드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등 총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5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개이다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 </a:t>
            </a:r>
            <a:endParaRPr lang="ko-KR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각각 사용법에 차이가 있으며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선행하는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대화노드가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무엇이냐에 따라 연결할 수 있는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대화노드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수도 달라진다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816C3-C6D0-4ADD-A458-A1BB60128371}"/>
              </a:ext>
            </a:extLst>
          </p:cNvPr>
          <p:cNvSpPr txBox="1"/>
          <p:nvPr/>
        </p:nvSpPr>
        <p:spPr>
          <a:xfrm>
            <a:off x="380332" y="3926334"/>
            <a:ext cx="6121400" cy="144161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+mn-ea"/>
              </a:rPr>
              <a:t>인텐트 대화노드</a:t>
            </a:r>
            <a:endParaRPr lang="en-US" altLang="ko-KR" sz="1200" b="1"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 대화노드란 챗플로우 안에 종속되는 대화 주제이며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지식관리에 인텐트와 연결되는 대화노드이다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챗플로우의 연결 상 다중 대화 주제를 다뤄야 할 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복수의 인텐트 대화노드를 활용할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59F679-DBF7-43E9-9A84-77828A9B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21" y="5691879"/>
            <a:ext cx="6383622" cy="2654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2C804-A0CD-437B-9D87-C9DDB619647E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8F937-7A31-46AF-9F5E-B42524DAED78}"/>
              </a:ext>
            </a:extLst>
          </p:cNvPr>
          <p:cNvSpPr txBox="1"/>
          <p:nvPr/>
        </p:nvSpPr>
        <p:spPr>
          <a:xfrm>
            <a:off x="380333" y="1559704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4.1.2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노드의 종류</a:t>
            </a:r>
          </a:p>
        </p:txBody>
      </p:sp>
    </p:spTree>
    <p:extLst>
      <p:ext uri="{BB962C8B-B14F-4D97-AF65-F5344CB8AC3E}">
        <p14:creationId xmlns:p14="http://schemas.microsoft.com/office/powerpoint/2010/main" val="133816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7CD627-6D0A-4BEA-AD6B-5A208223E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D2660C-9BFA-4431-B705-968FDEB8865E}"/>
              </a:ext>
            </a:extLst>
          </p:cNvPr>
          <p:cNvSpPr txBox="1"/>
          <p:nvPr/>
        </p:nvSpPr>
        <p:spPr>
          <a:xfrm>
            <a:off x="380332" y="2061038"/>
            <a:ext cx="6050948" cy="116461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재질의</a:t>
            </a:r>
            <a:r>
              <a:rPr lang="en-US" altLang="ko-KR" sz="1200" b="1" dirty="0">
                <a:latin typeface="+mn-ea"/>
              </a:rPr>
              <a:t>(Prompt) </a:t>
            </a:r>
            <a:r>
              <a:rPr lang="ko-KR" altLang="en-US" sz="1200" b="1" dirty="0" err="1">
                <a:latin typeface="+mn-ea"/>
              </a:rPr>
              <a:t>대화노드</a:t>
            </a:r>
            <a:endParaRPr lang="en-US" altLang="ko-KR" sz="1200" b="1" dirty="0"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재질의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대화노드는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관리에서 설정된 값을 기준으로 만들어 진다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관리화면에서 재질의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대화노드를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 할 수는 없으나 재질의 값을 설정할 수는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7DAEE-C170-4F14-A83C-24051CDBDD18}"/>
              </a:ext>
            </a:extLst>
          </p:cNvPr>
          <p:cNvSpPr txBox="1"/>
          <p:nvPr/>
        </p:nvSpPr>
        <p:spPr>
          <a:xfrm>
            <a:off x="380332" y="3451006"/>
            <a:ext cx="6121400" cy="117019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API </a:t>
            </a:r>
            <a:r>
              <a:rPr lang="ko-KR" altLang="en-US" sz="1200" b="1">
                <a:latin typeface="+mn-ea"/>
              </a:rPr>
              <a:t>대화노드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대화노드란 사용자에게 외부 정보 및 컨텐츠 제공 시 활용하는 대화노드이다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'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대화관리 메뉴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API'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구축한 값을 대화 흐름 내 적절한 위치에 두어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사용자로 하여금 원하는 정보를 제공받을 수 있도록 설정할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 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6C6A3-B4D0-4E28-8A79-10B0369831FA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4C096-2894-44E3-8E4E-197F649357A2}"/>
              </a:ext>
            </a:extLst>
          </p:cNvPr>
          <p:cNvSpPr txBox="1"/>
          <p:nvPr/>
        </p:nvSpPr>
        <p:spPr>
          <a:xfrm>
            <a:off x="380333" y="1559704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4.1.2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노드의 종류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D92209-D87C-452E-B561-E6AA48D11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"/>
          <a:stretch/>
        </p:blipFill>
        <p:spPr>
          <a:xfrm>
            <a:off x="368300" y="5200713"/>
            <a:ext cx="6050948" cy="25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92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7CD627-6D0A-4BEA-AD6B-5A208223E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A5BBF-BB77-49EE-B625-9172097645DB}"/>
              </a:ext>
            </a:extLst>
          </p:cNvPr>
          <p:cNvSpPr txBox="1"/>
          <p:nvPr/>
        </p:nvSpPr>
        <p:spPr>
          <a:xfrm>
            <a:off x="380332" y="2050914"/>
            <a:ext cx="6121400" cy="116461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조건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대화노드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대화노드는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경우에 따라 답변 분기 설정 시 활용하는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대화노드로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얻은 정보 혹은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인텐트에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설정되어 있는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값을 근거로 답변은 분기된다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27FB3-4CEF-40C5-A4EE-8D2483798D1E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17455-F573-4007-A39C-1155C222B82C}"/>
              </a:ext>
            </a:extLst>
          </p:cNvPr>
          <p:cNvSpPr txBox="1"/>
          <p:nvPr/>
        </p:nvSpPr>
        <p:spPr>
          <a:xfrm>
            <a:off x="380333" y="1559704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4.1.2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노드의 종류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CB1E30-81CB-4E81-A950-FC18AA4B9C1B}"/>
              </a:ext>
            </a:extLst>
          </p:cNvPr>
          <p:cNvGrpSpPr/>
          <p:nvPr/>
        </p:nvGrpSpPr>
        <p:grpSpPr>
          <a:xfrm>
            <a:off x="368300" y="6939936"/>
            <a:ext cx="6121400" cy="2063265"/>
            <a:chOff x="0" y="6724035"/>
            <a:chExt cx="6858000" cy="252185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89DEF85-BFCE-4B65-A390-CE153B86D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24035"/>
              <a:ext cx="6858000" cy="25218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5EC24F-1A3E-465E-A177-E70270FF34EE}"/>
                </a:ext>
              </a:extLst>
            </p:cNvPr>
            <p:cNvSpPr txBox="1"/>
            <p:nvPr/>
          </p:nvSpPr>
          <p:spPr>
            <a:xfrm>
              <a:off x="641350" y="7456245"/>
              <a:ext cx="5575300" cy="13600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조건 대화노드 설정 작업</a:t>
              </a:r>
              <a:endParaRPr lang="en-US" altLang="ko-KR" sz="13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인텐트 대화노드에 종속되어 있으므로</a:t>
              </a:r>
              <a:r>
                <a:rPr lang="en-US" altLang="ko-KR" sz="120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인텐트 대화노드</a:t>
              </a:r>
              <a:r>
                <a:rPr lang="en-US" altLang="ko-KR" sz="120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, API </a:t>
              </a:r>
              <a:r>
                <a:rPr lang="ko-KR" altLang="en-US" sz="120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대화노드 이후에만 설정 가능하다</a:t>
              </a:r>
              <a:r>
                <a:rPr lang="en-US" altLang="ko-KR" sz="120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</a:t>
              </a:r>
              <a:endParaRPr lang="ko-KR" altLang="en-US" sz="12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" y="3566160"/>
            <a:ext cx="6850775" cy="277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236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7CD627-6D0A-4BEA-AD6B-5A208223E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A5BBF-BB77-49EE-B625-9172097645DB}"/>
              </a:ext>
            </a:extLst>
          </p:cNvPr>
          <p:cNvSpPr txBox="1"/>
          <p:nvPr/>
        </p:nvSpPr>
        <p:spPr>
          <a:xfrm>
            <a:off x="380333" y="1926400"/>
            <a:ext cx="6121400" cy="1477328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응답메시지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대화노드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응답메시지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대화노드는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사용자에게 최종적으로 제공되는 답변 설정 시 활용하는 대화노드이다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 latin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응답메시지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 시 출력되는 박스에서는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코드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 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감정표현 등의 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변경 및 삭제가 가능하다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 </a:t>
            </a:r>
            <a:r>
              <a:rPr lang="en-US" altLang="ko-KR" sz="1200" b="1" dirty="0">
                <a:latin typeface="+mn-ea"/>
              </a:rPr>
              <a:t>(p.36 </a:t>
            </a:r>
            <a:r>
              <a:rPr lang="ko-KR" altLang="en-US" sz="1200" b="1" dirty="0">
                <a:latin typeface="+mn-ea"/>
              </a:rPr>
              <a:t>참고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ko-KR" sz="12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35582-1CD4-4CCD-A569-8675F455AA90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BE7CF-05C1-4D7D-856D-3E0ED51DB8ED}"/>
              </a:ext>
            </a:extLst>
          </p:cNvPr>
          <p:cNvSpPr txBox="1"/>
          <p:nvPr/>
        </p:nvSpPr>
        <p:spPr>
          <a:xfrm>
            <a:off x="380333" y="1559704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4.1.2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노드의 종류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46CD59-BF74-D64C-9DCE-C157B861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99" y="6048305"/>
            <a:ext cx="5694065" cy="136573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6BEEC487-7480-8F46-B84C-620A48A8C7D7}"/>
              </a:ext>
            </a:extLst>
          </p:cNvPr>
          <p:cNvSpPr/>
          <p:nvPr/>
        </p:nvSpPr>
        <p:spPr>
          <a:xfrm>
            <a:off x="3276600" y="5589411"/>
            <a:ext cx="304800" cy="51061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196D8E-8C4C-2F45-A83B-DF7F5ADD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68" y="4108040"/>
            <a:ext cx="2462929" cy="152288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D5E5710-2C1E-AC45-9755-32A031374A18}"/>
              </a:ext>
            </a:extLst>
          </p:cNvPr>
          <p:cNvSpPr>
            <a:spLocks noChangeAspect="1"/>
          </p:cNvSpPr>
          <p:nvPr/>
        </p:nvSpPr>
        <p:spPr>
          <a:xfrm>
            <a:off x="3299253" y="6390783"/>
            <a:ext cx="243462" cy="24096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875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7CD627-6D0A-4BEA-AD6B-5A208223E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A5BBF-BB77-49EE-B625-9172097645DB}"/>
              </a:ext>
            </a:extLst>
          </p:cNvPr>
          <p:cNvSpPr txBox="1"/>
          <p:nvPr/>
        </p:nvSpPr>
        <p:spPr>
          <a:xfrm>
            <a:off x="368302" y="1939247"/>
            <a:ext cx="6121400" cy="117019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리다이렉션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대화노드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리다이렉션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사용자가 분기된 답변 중 자신이 선택한 정보 외의 정보를 제공받고자 할 때 활용할 수 있는 대화노드이다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리다이렉션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대화노드는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응답 메시지 노드 이후에만 출력되며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연결은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대화노드에만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EDAC5-9102-4B65-B12B-B82FDB3C206F}"/>
              </a:ext>
            </a:extLst>
          </p:cNvPr>
          <p:cNvSpPr txBox="1"/>
          <p:nvPr/>
        </p:nvSpPr>
        <p:spPr>
          <a:xfrm>
            <a:off x="380333" y="716047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218AA-8C61-4EDA-8697-E759B34D3A38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6BAAF-47F8-4077-B8A4-4097B8097158}"/>
              </a:ext>
            </a:extLst>
          </p:cNvPr>
          <p:cNvSpPr txBox="1"/>
          <p:nvPr/>
        </p:nvSpPr>
        <p:spPr>
          <a:xfrm>
            <a:off x="380333" y="1559704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4.1.2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노드의 종류</a:t>
            </a:r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E115A5BB-248E-CE49-BB54-6DEE86230D57}"/>
              </a:ext>
            </a:extLst>
          </p:cNvPr>
          <p:cNvSpPr/>
          <p:nvPr/>
        </p:nvSpPr>
        <p:spPr>
          <a:xfrm>
            <a:off x="3287362" y="5023624"/>
            <a:ext cx="304800" cy="51061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60F07-46DE-444C-A77B-EEDD9018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361" y="3762216"/>
            <a:ext cx="2169278" cy="132113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8278"/>
            <a:ext cx="6858000" cy="267038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8309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2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템플릿 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5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3" y="1574940"/>
            <a:ext cx="6121400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템플릿은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사용자에게 답변을 줄 때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텍스트 외에 추가적인 기능 요소가 필요할 때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등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사용되는 기능이다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템플릿은 대화관리에서 용도에 맞게 커스텀할 수 있으며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커스텀한 템플릿을 지식관리에서 사용한다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템플릿에 커스텀할 수 있는 요소는 안내문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 버튼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카드형 버튼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설정이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1F3EBA-1793-414A-A01E-505A5CC45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5C0DB6-4EAB-4BA2-B1AB-A3EAC298A547}"/>
              </a:ext>
            </a:extLst>
          </p:cNvPr>
          <p:cNvSpPr/>
          <p:nvPr/>
        </p:nvSpPr>
        <p:spPr>
          <a:xfrm>
            <a:off x="1009649" y="3402846"/>
            <a:ext cx="4838700" cy="2900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F2BF9A-4147-4B69-9562-FEE93979542C}"/>
              </a:ext>
            </a:extLst>
          </p:cNvPr>
          <p:cNvSpPr txBox="1"/>
          <p:nvPr/>
        </p:nvSpPr>
        <p:spPr>
          <a:xfrm>
            <a:off x="2757383" y="3220966"/>
            <a:ext cx="134323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</a:t>
            </a:r>
            <a:r>
              <a:rPr lang="ko-KR" altLang="en-US" sz="1200" b="1">
                <a:solidFill>
                  <a:srgbClr val="0070C0"/>
                </a:solidFill>
              </a:rPr>
              <a:t>템플릿의 구조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0B5FE7B-63D3-4061-AB24-80AE36A06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43369"/>
              </p:ext>
            </p:extLst>
          </p:nvPr>
        </p:nvGraphicFramePr>
        <p:xfrm>
          <a:off x="936123" y="6888965"/>
          <a:ext cx="4985752" cy="1562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614">
                  <a:extLst>
                    <a:ext uri="{9D8B030D-6E8A-4147-A177-3AD203B41FA5}">
                      <a16:colId xmlns:a16="http://schemas.microsoft.com/office/drawing/2014/main" val="2500600257"/>
                    </a:ext>
                  </a:extLst>
                </a:gridCol>
                <a:gridCol w="3862138">
                  <a:extLst>
                    <a:ext uri="{9D8B030D-6E8A-4147-A177-3AD203B41FA5}">
                      <a16:colId xmlns:a16="http://schemas.microsoft.com/office/drawing/2014/main" val="682164127"/>
                    </a:ext>
                  </a:extLst>
                </a:gridCol>
              </a:tblGrid>
              <a:tr h="3150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안내문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추가적인 텍스트 메시지를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760162"/>
                  </a:ext>
                </a:extLst>
              </a:tr>
              <a:tr h="3150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이미지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이미지 형태 답변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893223"/>
                  </a:ext>
                </a:extLst>
              </a:tr>
              <a:tr h="3022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이미지 버튼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이미지 형태의 버튼으로 바로가기 링크 연결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451317"/>
                  </a:ext>
                </a:extLst>
              </a:tr>
              <a:tr h="3150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리스트 버튼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선택지를 리스트 버튼 형태로 제공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184754"/>
                  </a:ext>
                </a:extLst>
              </a:tr>
              <a:tr h="3150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퀵 버튼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바로가기 링크를 하단 버튼 형태로 제공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7534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8A76381-76AA-4418-AC06-B6929344E73F}"/>
              </a:ext>
            </a:extLst>
          </p:cNvPr>
          <p:cNvSpPr txBox="1"/>
          <p:nvPr/>
        </p:nvSpPr>
        <p:spPr>
          <a:xfrm>
            <a:off x="2757383" y="6601650"/>
            <a:ext cx="134323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</a:t>
            </a:r>
            <a:r>
              <a:rPr lang="ko-KR" altLang="en-US" sz="1200" b="1">
                <a:solidFill>
                  <a:srgbClr val="0070C0"/>
                </a:solidFill>
              </a:rPr>
              <a:t>템플릿의 요소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0D4C96-3021-4BA2-9124-1FAAE1CF8937}"/>
              </a:ext>
            </a:extLst>
          </p:cNvPr>
          <p:cNvGrpSpPr/>
          <p:nvPr/>
        </p:nvGrpSpPr>
        <p:grpSpPr>
          <a:xfrm>
            <a:off x="1571946" y="3809721"/>
            <a:ext cx="3712088" cy="2015763"/>
            <a:chOff x="1654391" y="3764751"/>
            <a:chExt cx="3712088" cy="201576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CE4675-B577-4B34-AF19-25C9A0CD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929" y="5126469"/>
              <a:ext cx="335885" cy="35687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4B842C-ACB1-43D4-911B-58016F660C35}"/>
                </a:ext>
              </a:extLst>
            </p:cNvPr>
            <p:cNvSpPr/>
            <p:nvPr/>
          </p:nvSpPr>
          <p:spPr>
            <a:xfrm>
              <a:off x="4095727" y="4203066"/>
              <a:ext cx="1131757" cy="1349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안내문</a:t>
              </a:r>
              <a:endPara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이미지</a:t>
              </a:r>
              <a:endPara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이미지 버튼</a:t>
              </a:r>
              <a:endPara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리스트 버튼</a:t>
              </a:r>
              <a:endPara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퀵 버튼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0740A11-B69B-414E-B731-58BBB4A513B3}"/>
                </a:ext>
              </a:extLst>
            </p:cNvPr>
            <p:cNvSpPr/>
            <p:nvPr/>
          </p:nvSpPr>
          <p:spPr>
            <a:xfrm>
              <a:off x="3751902" y="3979888"/>
              <a:ext cx="1614577" cy="1800626"/>
            </a:xfrm>
            <a:prstGeom prst="roundRect">
              <a:avLst>
                <a:gd name="adj" fmla="val 8701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31420AD-9A08-4D2C-8142-BA38B854259D}"/>
                </a:ext>
              </a:extLst>
            </p:cNvPr>
            <p:cNvSpPr/>
            <p:nvPr/>
          </p:nvSpPr>
          <p:spPr>
            <a:xfrm>
              <a:off x="4049524" y="3764751"/>
              <a:ext cx="1019331" cy="3142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템플릿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82AF1E1-DDED-4A2D-AE30-F2DF67E9B1DF}"/>
                </a:ext>
              </a:extLst>
            </p:cNvPr>
            <p:cNvCxnSpPr/>
            <p:nvPr/>
          </p:nvCxnSpPr>
          <p:spPr>
            <a:xfrm flipH="1">
              <a:off x="2818151" y="5269042"/>
              <a:ext cx="933751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CFAC9EF-91E9-4DEA-8FA8-2931E126B9AA}"/>
                </a:ext>
              </a:extLst>
            </p:cNvPr>
            <p:cNvSpPr/>
            <p:nvPr/>
          </p:nvSpPr>
          <p:spPr>
            <a:xfrm>
              <a:off x="1654391" y="5081665"/>
              <a:ext cx="1171251" cy="38339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1B48F6-6175-4786-A6AB-04799BE4C440}"/>
                </a:ext>
              </a:extLst>
            </p:cNvPr>
            <p:cNvSpPr txBox="1"/>
            <p:nvPr/>
          </p:nvSpPr>
          <p:spPr>
            <a:xfrm>
              <a:off x="2056198" y="5138450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응답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61224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061"/>
            <a:ext cx="6858000" cy="4031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템플릿 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2656153" y="1793555"/>
            <a:ext cx="3933461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메인화면 좌측 메뉴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지식관리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템플릿의 설정은 세 영역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목록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상세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나뉘어 화면이 구성된다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1F3EBA-1793-414A-A01E-505A5CC45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77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E41573-9CC9-4F31-B7DC-CD2A816CA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3" y="1629054"/>
            <a:ext cx="2095004" cy="29531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858DE3-E51B-4F98-A287-A528C25ED74E}"/>
              </a:ext>
            </a:extLst>
          </p:cNvPr>
          <p:cNvSpPr/>
          <p:nvPr/>
        </p:nvSpPr>
        <p:spPr>
          <a:xfrm>
            <a:off x="299348" y="2566183"/>
            <a:ext cx="2216626" cy="610616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4F47C6-DA4C-4F4E-A65B-5BBF112A7B99}"/>
              </a:ext>
            </a:extLst>
          </p:cNvPr>
          <p:cNvSpPr/>
          <p:nvPr/>
        </p:nvSpPr>
        <p:spPr>
          <a:xfrm>
            <a:off x="295566" y="3551556"/>
            <a:ext cx="2216626" cy="610616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458B5A-FA4B-4AD3-ACCE-136C531DD492}"/>
              </a:ext>
            </a:extLst>
          </p:cNvPr>
          <p:cNvSpPr/>
          <p:nvPr/>
        </p:nvSpPr>
        <p:spPr>
          <a:xfrm>
            <a:off x="25467" y="5053100"/>
            <a:ext cx="1787149" cy="43576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2E4DB6-4FC8-476F-B6EC-2CDF06C8941F}"/>
              </a:ext>
            </a:extLst>
          </p:cNvPr>
          <p:cNvSpPr/>
          <p:nvPr/>
        </p:nvSpPr>
        <p:spPr>
          <a:xfrm>
            <a:off x="1909720" y="5064330"/>
            <a:ext cx="2713163" cy="434637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0FF8A0-7C03-4A11-8CEF-815ED8AD37AE}"/>
              </a:ext>
            </a:extLst>
          </p:cNvPr>
          <p:cNvSpPr/>
          <p:nvPr/>
        </p:nvSpPr>
        <p:spPr>
          <a:xfrm>
            <a:off x="4668254" y="5064324"/>
            <a:ext cx="2149040" cy="434637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D8779-CE57-402A-8763-BD14AA0B014E}"/>
              </a:ext>
            </a:extLst>
          </p:cNvPr>
          <p:cNvSpPr txBox="1"/>
          <p:nvPr/>
        </p:nvSpPr>
        <p:spPr>
          <a:xfrm>
            <a:off x="5462424" y="50696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미리보기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76B71-E9BA-4D9C-B0D7-F6B3BDEAE9A1}"/>
              </a:ext>
            </a:extLst>
          </p:cNvPr>
          <p:cNvSpPr txBox="1"/>
          <p:nvPr/>
        </p:nvSpPr>
        <p:spPr>
          <a:xfrm>
            <a:off x="2816648" y="506963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템플릿 상세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C4C1D0-CCB7-4757-B664-1FC194D1765D}"/>
              </a:ext>
            </a:extLst>
          </p:cNvPr>
          <p:cNvSpPr txBox="1"/>
          <p:nvPr/>
        </p:nvSpPr>
        <p:spPr>
          <a:xfrm>
            <a:off x="401141" y="506963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템플릿 목록</a:t>
            </a:r>
          </a:p>
        </p:txBody>
      </p:sp>
    </p:spTree>
    <p:extLst>
      <p:ext uri="{BB962C8B-B14F-4D97-AF65-F5344CB8AC3E}">
        <p14:creationId xmlns:p14="http://schemas.microsoft.com/office/powerpoint/2010/main" val="19025259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92" y="2163483"/>
            <a:ext cx="2817372" cy="690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4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템플릿 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7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3" y="1559702"/>
            <a:ext cx="6121400" cy="3336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4.2.1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목록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1F3EBA-1793-414A-A01E-505A5CC45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103464-E503-4F8F-82DA-F418A2E76C8C}"/>
              </a:ext>
            </a:extLst>
          </p:cNvPr>
          <p:cNvSpPr/>
          <p:nvPr/>
        </p:nvSpPr>
        <p:spPr>
          <a:xfrm>
            <a:off x="3433252" y="2615322"/>
            <a:ext cx="315025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상세 내용 확인 및 수정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삭제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템플릿 생성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E858DC-7A34-6441-A112-7E0657FE79DB}"/>
              </a:ext>
            </a:extLst>
          </p:cNvPr>
          <p:cNvSpPr/>
          <p:nvPr/>
        </p:nvSpPr>
        <p:spPr>
          <a:xfrm>
            <a:off x="529296" y="2468649"/>
            <a:ext cx="1534794" cy="608927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088D24-6C88-CA4C-8B04-13753E22FA39}"/>
              </a:ext>
            </a:extLst>
          </p:cNvPr>
          <p:cNvSpPr/>
          <p:nvPr/>
        </p:nvSpPr>
        <p:spPr>
          <a:xfrm>
            <a:off x="2822657" y="2468649"/>
            <a:ext cx="334963" cy="608927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414F6F-E02F-0246-ABB4-73B8410FB262}"/>
              </a:ext>
            </a:extLst>
          </p:cNvPr>
          <p:cNvSpPr/>
          <p:nvPr/>
        </p:nvSpPr>
        <p:spPr>
          <a:xfrm>
            <a:off x="506753" y="8675990"/>
            <a:ext cx="2669857" cy="39264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81331-0B9A-4C45-9C9E-5610C2457CC3}"/>
              </a:ext>
            </a:extLst>
          </p:cNvPr>
          <p:cNvSpPr txBox="1"/>
          <p:nvPr/>
        </p:nvSpPr>
        <p:spPr>
          <a:xfrm>
            <a:off x="538394" y="2276771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245CE6-B648-4AF6-A480-0F041548E657}"/>
              </a:ext>
            </a:extLst>
          </p:cNvPr>
          <p:cNvSpPr txBox="1"/>
          <p:nvPr/>
        </p:nvSpPr>
        <p:spPr>
          <a:xfrm>
            <a:off x="2843494" y="226867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6AAF03-5FFF-42CB-87F4-11EE7EDE98E4}"/>
              </a:ext>
            </a:extLst>
          </p:cNvPr>
          <p:cNvSpPr txBox="1"/>
          <p:nvPr/>
        </p:nvSpPr>
        <p:spPr>
          <a:xfrm>
            <a:off x="311305" y="8694504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063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71" y="2540175"/>
            <a:ext cx="3599209" cy="2646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4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템플릿 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7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1" y="1560185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4.2.2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상세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목록에서 특정 템플릿을 클릭하면 템플릿 상세 화면에서 수정이 가능해진다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1F3EBA-1793-414A-A01E-505A5CC45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B44FEB-70C8-4BEE-87DB-5140103622C7}"/>
              </a:ext>
            </a:extLst>
          </p:cNvPr>
          <p:cNvSpPr/>
          <p:nvPr/>
        </p:nvSpPr>
        <p:spPr>
          <a:xfrm>
            <a:off x="4013256" y="3020822"/>
            <a:ext cx="2889807" cy="20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이름 편집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편집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템플릿의 고유 아이디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아이디는 중복을 허용하지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않음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설명 편집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용도 설명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 컴포넌트 추가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⑤ 현재 선택된 항목 확인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⑥ 수정 및 삭제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아이콘을 눌러 수정 또는 삭제 가능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BB4F37-0FF3-4A67-9F95-382B275B8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0" y="6436361"/>
            <a:ext cx="6326459" cy="202849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363172-822A-1144-AEAC-CBD1F6E41BC2}"/>
              </a:ext>
            </a:extLst>
          </p:cNvPr>
          <p:cNvSpPr/>
          <p:nvPr/>
        </p:nvSpPr>
        <p:spPr>
          <a:xfrm>
            <a:off x="527476" y="3252444"/>
            <a:ext cx="3333708" cy="33081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58A83A-8E52-BA49-87EF-51FDB4FF47B7}"/>
              </a:ext>
            </a:extLst>
          </p:cNvPr>
          <p:cNvSpPr/>
          <p:nvPr/>
        </p:nvSpPr>
        <p:spPr>
          <a:xfrm>
            <a:off x="527476" y="2868336"/>
            <a:ext cx="3333708" cy="33081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9973F1-53B5-9746-9B2E-830447805944}"/>
              </a:ext>
            </a:extLst>
          </p:cNvPr>
          <p:cNvSpPr/>
          <p:nvPr/>
        </p:nvSpPr>
        <p:spPr>
          <a:xfrm>
            <a:off x="527476" y="3627607"/>
            <a:ext cx="3333708" cy="56525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572B99-4D3C-F24D-8655-E0BD5C6BF795}"/>
              </a:ext>
            </a:extLst>
          </p:cNvPr>
          <p:cNvSpPr/>
          <p:nvPr/>
        </p:nvSpPr>
        <p:spPr>
          <a:xfrm>
            <a:off x="527474" y="4275912"/>
            <a:ext cx="3333710" cy="31974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EF55F7-928E-CF46-BA90-4E5F566C0964}"/>
              </a:ext>
            </a:extLst>
          </p:cNvPr>
          <p:cNvSpPr/>
          <p:nvPr/>
        </p:nvSpPr>
        <p:spPr>
          <a:xfrm>
            <a:off x="527473" y="4644820"/>
            <a:ext cx="2551751" cy="46696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683D84-54AC-5144-944E-D817D0EBFCF4}"/>
              </a:ext>
            </a:extLst>
          </p:cNvPr>
          <p:cNvSpPr/>
          <p:nvPr/>
        </p:nvSpPr>
        <p:spPr>
          <a:xfrm>
            <a:off x="3484595" y="4656617"/>
            <a:ext cx="376589" cy="45516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E9C30-4448-40A9-8AB5-49C823129115}"/>
              </a:ext>
            </a:extLst>
          </p:cNvPr>
          <p:cNvSpPr txBox="1"/>
          <p:nvPr/>
        </p:nvSpPr>
        <p:spPr>
          <a:xfrm>
            <a:off x="325065" y="2860738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800A4B-4972-4836-B624-4011A3463544}"/>
              </a:ext>
            </a:extLst>
          </p:cNvPr>
          <p:cNvSpPr txBox="1"/>
          <p:nvPr/>
        </p:nvSpPr>
        <p:spPr>
          <a:xfrm>
            <a:off x="325065" y="427591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23464B-2D41-42B8-B444-205736B1D64E}"/>
              </a:ext>
            </a:extLst>
          </p:cNvPr>
          <p:cNvSpPr txBox="1"/>
          <p:nvPr/>
        </p:nvSpPr>
        <p:spPr>
          <a:xfrm>
            <a:off x="325375" y="3248727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D721DB-F925-4F02-A56B-1EE967A18F89}"/>
              </a:ext>
            </a:extLst>
          </p:cNvPr>
          <p:cNvSpPr txBox="1"/>
          <p:nvPr/>
        </p:nvSpPr>
        <p:spPr>
          <a:xfrm>
            <a:off x="325065" y="4645268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394C6F-F7CB-4638-A255-06ECC12858EC}"/>
              </a:ext>
            </a:extLst>
          </p:cNvPr>
          <p:cNvSpPr txBox="1"/>
          <p:nvPr/>
        </p:nvSpPr>
        <p:spPr>
          <a:xfrm>
            <a:off x="325065" y="3627480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419DA9-9E30-47C1-86D7-507CD83D7628}"/>
              </a:ext>
            </a:extLst>
          </p:cNvPr>
          <p:cNvSpPr txBox="1"/>
          <p:nvPr/>
        </p:nvSpPr>
        <p:spPr>
          <a:xfrm>
            <a:off x="3293434" y="464943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4396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" y="2074863"/>
            <a:ext cx="6731895" cy="3166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68298" y="1185697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후 처음 보이는 화면으로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현 도메인의 데이터 현황을 확인할 수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28081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대시보드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448A3-A5C3-4348-B416-92798343A031}"/>
              </a:ext>
            </a:extLst>
          </p:cNvPr>
          <p:cNvSpPr txBox="1"/>
          <p:nvPr/>
        </p:nvSpPr>
        <p:spPr>
          <a:xfrm>
            <a:off x="809038" y="5756449"/>
            <a:ext cx="1929734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 데이터 통계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응답률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이용 현황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인텐트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순위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발화 순위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9C87E-8724-43BC-8995-55724E0F8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854902-3D52-4E40-9935-6E323E75070C}"/>
              </a:ext>
            </a:extLst>
          </p:cNvPr>
          <p:cNvSpPr/>
          <p:nvPr/>
        </p:nvSpPr>
        <p:spPr>
          <a:xfrm>
            <a:off x="63049" y="2074864"/>
            <a:ext cx="6731895" cy="3166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69FAE-A314-467B-A5DE-B12FFD8FCF3E}"/>
              </a:ext>
            </a:extLst>
          </p:cNvPr>
          <p:cNvSpPr txBox="1"/>
          <p:nvPr/>
        </p:nvSpPr>
        <p:spPr>
          <a:xfrm>
            <a:off x="496385" y="2175656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039847-0A81-4CBC-92C2-FDE377058154}"/>
              </a:ext>
            </a:extLst>
          </p:cNvPr>
          <p:cNvSpPr txBox="1"/>
          <p:nvPr/>
        </p:nvSpPr>
        <p:spPr>
          <a:xfrm>
            <a:off x="416592" y="2938990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C7732-7C92-4C08-8D5C-CB74B3879C4F}"/>
              </a:ext>
            </a:extLst>
          </p:cNvPr>
          <p:cNvSpPr txBox="1"/>
          <p:nvPr/>
        </p:nvSpPr>
        <p:spPr>
          <a:xfrm>
            <a:off x="4151344" y="2924509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5A22C-3F47-4CFD-A774-41A33D91831D}"/>
              </a:ext>
            </a:extLst>
          </p:cNvPr>
          <p:cNvSpPr txBox="1"/>
          <p:nvPr/>
        </p:nvSpPr>
        <p:spPr>
          <a:xfrm>
            <a:off x="409157" y="3753984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E91B38-1015-45A6-8C35-7FCF387F0A14}"/>
              </a:ext>
            </a:extLst>
          </p:cNvPr>
          <p:cNvSpPr txBox="1"/>
          <p:nvPr/>
        </p:nvSpPr>
        <p:spPr>
          <a:xfrm>
            <a:off x="3849645" y="374692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  <a:endParaRPr lang="ko-KR" alt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94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6" y="2538068"/>
            <a:ext cx="3160953" cy="636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5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템플릿 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8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1" y="1560186"/>
            <a:ext cx="6121400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4.2.3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상세에서 편집한 내용은 미리보기에 반영되며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템플릿의 전체 구성을 확인할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1F3EBA-1793-414A-A01E-505A5CC45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193AA0-C9E5-4668-9F5D-AFA4CECCC0E4}"/>
              </a:ext>
            </a:extLst>
          </p:cNvPr>
          <p:cNvSpPr/>
          <p:nvPr/>
        </p:nvSpPr>
        <p:spPr>
          <a:xfrm>
            <a:off x="3518914" y="3144389"/>
            <a:ext cx="3056808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항목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상세에서 편집한 내용을 항목별로 확인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적용 버튼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변경 후 적용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892969-0CD1-8248-8341-42ADF6FB5687}"/>
              </a:ext>
            </a:extLst>
          </p:cNvPr>
          <p:cNvSpPr/>
          <p:nvPr/>
        </p:nvSpPr>
        <p:spPr>
          <a:xfrm>
            <a:off x="588978" y="2971382"/>
            <a:ext cx="2726652" cy="470809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DAB1DB-B97C-F84D-89AA-164CF47DB203}"/>
              </a:ext>
            </a:extLst>
          </p:cNvPr>
          <p:cNvSpPr/>
          <p:nvPr/>
        </p:nvSpPr>
        <p:spPr>
          <a:xfrm>
            <a:off x="477749" y="8518876"/>
            <a:ext cx="2963284" cy="29885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FB208-7EF9-42CD-A1DA-5DD80AAFF859}"/>
              </a:ext>
            </a:extLst>
          </p:cNvPr>
          <p:cNvSpPr txBox="1"/>
          <p:nvPr/>
        </p:nvSpPr>
        <p:spPr>
          <a:xfrm>
            <a:off x="391086" y="2971382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54E77-0C54-40E1-8576-ED9F41B24B44}"/>
              </a:ext>
            </a:extLst>
          </p:cNvPr>
          <p:cNvSpPr txBox="1"/>
          <p:nvPr/>
        </p:nvSpPr>
        <p:spPr>
          <a:xfrm>
            <a:off x="284605" y="8535060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48393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템플릿 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1F3EBA-1793-414A-A01E-505A5CC45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B25699-4E3B-4230-8A08-37694F7B86E8}"/>
              </a:ext>
            </a:extLst>
          </p:cNvPr>
          <p:cNvSpPr txBox="1"/>
          <p:nvPr/>
        </p:nvSpPr>
        <p:spPr>
          <a:xfrm>
            <a:off x="399482" y="7832918"/>
            <a:ext cx="6121400" cy="61619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항목은 중복될 수 있으며 추가하는 순서대로 응답 메시지를 구성한다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latinLnBrk="1">
              <a:lnSpc>
                <a:spcPct val="150000"/>
              </a:lnSpc>
            </a:pP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따라서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항목을 추가할 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 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순서로 배치해 </a:t>
            </a:r>
            <a:r>
              <a:rPr lang="ko-KR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화면에 나타낼지를 고려해야 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2960AD-88F4-E94E-BEA9-4DB7E91CD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333" y="3298313"/>
            <a:ext cx="3854450" cy="2020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0AC217-40C3-A140-BC06-D8A389B73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32" y="7002911"/>
            <a:ext cx="4483767" cy="413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DD2934-497D-7B4D-BB86-ACC855B41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332" y="5429821"/>
            <a:ext cx="4305968" cy="129278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DE7DA5-ADDA-3740-A343-8FCB22472F86}"/>
              </a:ext>
            </a:extLst>
          </p:cNvPr>
          <p:cNvSpPr/>
          <p:nvPr/>
        </p:nvSpPr>
        <p:spPr>
          <a:xfrm>
            <a:off x="399482" y="3827209"/>
            <a:ext cx="3835301" cy="25742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화살표: 아래쪽 40">
            <a:extLst>
              <a:ext uri="{FF2B5EF4-FFF2-40B4-BE49-F238E27FC236}">
                <a16:creationId xmlns:a16="http://schemas.microsoft.com/office/drawing/2014/main" id="{06918703-F7E6-744D-99E4-5265E014F7CE}"/>
              </a:ext>
            </a:extLst>
          </p:cNvPr>
          <p:cNvSpPr/>
          <p:nvPr/>
        </p:nvSpPr>
        <p:spPr>
          <a:xfrm>
            <a:off x="2960804" y="4099504"/>
            <a:ext cx="137996" cy="176283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FF1D38-CD93-D94A-B9CE-FF4DEB89A55C}"/>
              </a:ext>
            </a:extLst>
          </p:cNvPr>
          <p:cNvSpPr/>
          <p:nvPr/>
        </p:nvSpPr>
        <p:spPr>
          <a:xfrm>
            <a:off x="456785" y="5909317"/>
            <a:ext cx="4214647" cy="73214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6CBB5D-3DBE-9441-A111-931F52801C06}"/>
              </a:ext>
            </a:extLst>
          </p:cNvPr>
          <p:cNvSpPr/>
          <p:nvPr/>
        </p:nvSpPr>
        <p:spPr>
          <a:xfrm>
            <a:off x="4157649" y="5953608"/>
            <a:ext cx="244915" cy="2292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63249D-B2CE-5C4C-BE7F-FF85099830A7}"/>
              </a:ext>
            </a:extLst>
          </p:cNvPr>
          <p:cNvSpPr/>
          <p:nvPr/>
        </p:nvSpPr>
        <p:spPr>
          <a:xfrm>
            <a:off x="425992" y="7035914"/>
            <a:ext cx="4406203" cy="38024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화살표: 아래쪽 40">
            <a:extLst>
              <a:ext uri="{FF2B5EF4-FFF2-40B4-BE49-F238E27FC236}">
                <a16:creationId xmlns:a16="http://schemas.microsoft.com/office/drawing/2014/main" id="{D1C3A106-6416-1A4F-8DB0-008C02499543}"/>
              </a:ext>
            </a:extLst>
          </p:cNvPr>
          <p:cNvSpPr/>
          <p:nvPr/>
        </p:nvSpPr>
        <p:spPr>
          <a:xfrm>
            <a:off x="4217121" y="6199152"/>
            <a:ext cx="137996" cy="790781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08E977-943C-48C3-B799-243662078E63}"/>
              </a:ext>
            </a:extLst>
          </p:cNvPr>
          <p:cNvSpPr txBox="1"/>
          <p:nvPr/>
        </p:nvSpPr>
        <p:spPr>
          <a:xfrm>
            <a:off x="380331" y="1560186"/>
            <a:ext cx="6121400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4.2.4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항목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템플릿은 응답 메시지에서 제공하는 여러 형태 항목의 구조를 정의하기 위해 사용한다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템플릿 상세에서 템플릿을 구성할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컴포넌트를 선택하여 </a:t>
            </a:r>
            <a:r>
              <a:rPr lang="ko-KR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템플릿을 구성한다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항목을 구성하는 요소는 추가된 항목을 선택하면 구성요소를 확인하고 편집할 수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추가된 항목은 편집 버튼을 선택하여 항목의 이름 및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API</a:t>
            </a:r>
            <a:r>
              <a:rPr lang="ko-KR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제공되는 키값을 변경할 수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1693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템플릿 관리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1F3EBA-1793-414A-A01E-505A5CC45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B25699-4E3B-4230-8A08-37694F7B86E8}"/>
              </a:ext>
            </a:extLst>
          </p:cNvPr>
          <p:cNvSpPr txBox="1"/>
          <p:nvPr/>
        </p:nvSpPr>
        <p:spPr>
          <a:xfrm>
            <a:off x="380330" y="5407038"/>
            <a:ext cx="6121400" cy="61619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 응답을 버튼으로 제공할 때 사용한다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  ( *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하위요소 키값 편집 가능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803EA-7F29-40BD-8EB0-4AA6AE572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92" y="2798270"/>
            <a:ext cx="3310393" cy="2365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4D7F1-1BF8-4F69-80D1-4F0B539D2EA8}"/>
              </a:ext>
            </a:extLst>
          </p:cNvPr>
          <p:cNvSpPr txBox="1"/>
          <p:nvPr/>
        </p:nvSpPr>
        <p:spPr>
          <a:xfrm>
            <a:off x="3764647" y="3355728"/>
            <a:ext cx="90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기본 키값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8F9E53-AD05-4CC3-9D1F-11E2DC1B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79" y="6167414"/>
            <a:ext cx="3296106" cy="2390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D24832-A060-40BC-9BB1-D29252082C99}"/>
              </a:ext>
            </a:extLst>
          </p:cNvPr>
          <p:cNvSpPr txBox="1"/>
          <p:nvPr/>
        </p:nvSpPr>
        <p:spPr>
          <a:xfrm>
            <a:off x="3742357" y="6733437"/>
            <a:ext cx="90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2060"/>
                </a:solidFill>
                <a:latin typeface="+mn-ea"/>
              </a:rPr>
              <a:t>기본 키값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08DED6-3291-4130-B355-BED6F1D28035}"/>
              </a:ext>
            </a:extLst>
          </p:cNvPr>
          <p:cNvSpPr txBox="1"/>
          <p:nvPr/>
        </p:nvSpPr>
        <p:spPr>
          <a:xfrm>
            <a:off x="3764647" y="3780834"/>
            <a:ext cx="1324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2060"/>
                </a:solidFill>
                <a:latin typeface="+mj-ea"/>
                <a:ea typeface="+mj-ea"/>
              </a:rPr>
              <a:t>추가 텍스트 값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4B4E0-7D26-4617-A36E-40EB349D9A58}"/>
              </a:ext>
            </a:extLst>
          </p:cNvPr>
          <p:cNvSpPr txBox="1"/>
          <p:nvPr/>
        </p:nvSpPr>
        <p:spPr>
          <a:xfrm>
            <a:off x="3742357" y="7147488"/>
            <a:ext cx="2737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2060"/>
                </a:solidFill>
                <a:latin typeface="+mn-ea"/>
              </a:rPr>
              <a:t>화면에 출력될 버튼의 이름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426593-E68F-43BF-AAE2-408A88B116EB}"/>
              </a:ext>
            </a:extLst>
          </p:cNvPr>
          <p:cNvSpPr txBox="1"/>
          <p:nvPr/>
        </p:nvSpPr>
        <p:spPr>
          <a:xfrm>
            <a:off x="3742357" y="7561539"/>
            <a:ext cx="2737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2060"/>
                </a:solidFill>
                <a:latin typeface="+mn-ea"/>
              </a:rPr>
              <a:t>버튼 선택 시 전달할 값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8F847E-C0F8-473E-B8D6-82CD13C078B6}"/>
              </a:ext>
            </a:extLst>
          </p:cNvPr>
          <p:cNvSpPr txBox="1"/>
          <p:nvPr/>
        </p:nvSpPr>
        <p:spPr>
          <a:xfrm>
            <a:off x="3742357" y="7975591"/>
            <a:ext cx="2932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버튼의 타입 </a:t>
            </a:r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(query/</a:t>
            </a:r>
            <a:r>
              <a:rPr lang="en-US" altLang="ko-KR" sz="1200" b="1" dirty="0" err="1">
                <a:solidFill>
                  <a:srgbClr val="002060"/>
                </a:solidFill>
                <a:latin typeface="+mn-ea"/>
              </a:rPr>
              <a:t>url</a:t>
            </a:r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/</a:t>
            </a:r>
            <a:r>
              <a:rPr lang="en-US" altLang="ko-KR" sz="1200" b="1" dirty="0" err="1">
                <a:solidFill>
                  <a:srgbClr val="002060"/>
                </a:solidFill>
                <a:latin typeface="+mn-ea"/>
              </a:rPr>
              <a:t>param</a:t>
            </a:r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31882-6439-4F3B-8FF5-D649C45826F3}"/>
              </a:ext>
            </a:extLst>
          </p:cNvPr>
          <p:cNvSpPr/>
          <p:nvPr/>
        </p:nvSpPr>
        <p:spPr>
          <a:xfrm>
            <a:off x="432150" y="8862488"/>
            <a:ext cx="5587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※ </a:t>
            </a:r>
            <a:r>
              <a:rPr lang="ko-KR" altLang="en-US" sz="1200" dirty="0">
                <a:latin typeface="+mn-ea"/>
              </a:rPr>
              <a:t>버튼의 타입</a:t>
            </a:r>
            <a:r>
              <a:rPr lang="en-US" altLang="ko-KR" sz="1200" dirty="0">
                <a:latin typeface="+mn-ea"/>
              </a:rPr>
              <a:t>(query/</a:t>
            </a:r>
            <a:r>
              <a:rPr lang="en-US" altLang="ko-KR" sz="1200" dirty="0" err="1">
                <a:latin typeface="+mn-ea"/>
              </a:rPr>
              <a:t>url</a:t>
            </a:r>
            <a:r>
              <a:rPr lang="en-US" altLang="ko-KR" sz="1200" dirty="0">
                <a:latin typeface="+mn-ea"/>
              </a:rPr>
              <a:t>/</a:t>
            </a:r>
            <a:r>
              <a:rPr lang="en-US" altLang="ko-KR" sz="1200" dirty="0" err="1">
                <a:latin typeface="+mn-ea"/>
              </a:rPr>
              <a:t>param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에 대한 내용은 </a:t>
            </a:r>
            <a:r>
              <a:rPr lang="en-US" altLang="ko-KR" sz="1200" b="1" dirty="0">
                <a:latin typeface="+mn-ea"/>
              </a:rPr>
              <a:t>p.39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참고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4A6D85-AE86-4ACD-8DC7-804D391F5F27}"/>
              </a:ext>
            </a:extLst>
          </p:cNvPr>
          <p:cNvSpPr txBox="1"/>
          <p:nvPr/>
        </p:nvSpPr>
        <p:spPr>
          <a:xfrm>
            <a:off x="380330" y="1560186"/>
            <a:ext cx="6236059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4.2.4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템플릿 항목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안내문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200">
                <a:latin typeface="+mn-ea"/>
              </a:rPr>
              <a:t>응답 메시지에서 설정하는 기본 텍스트 외 추가적인 텍스트 메시지를 제공할 때 사용한다</a:t>
            </a:r>
            <a:r>
              <a:rPr lang="en-US" altLang="ko-KR" sz="1200">
                <a:latin typeface="+mn-ea"/>
              </a:rPr>
              <a:t>. ( * </a:t>
            </a:r>
            <a:r>
              <a:rPr lang="ko-KR" altLang="en-US" sz="1200">
                <a:latin typeface="+mn-ea"/>
              </a:rPr>
              <a:t>하위요소 키값 편집 불가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1283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2FD8C9FC-4B16-43A6-9EF4-C6E41F8F43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94" y="4173001"/>
            <a:ext cx="3810501" cy="3310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4.3 API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3" y="1559704"/>
            <a:ext cx="6121400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 메시지 작성 시 외부 값 연동이 필요하거나 직접 메시지 작성이 어려운 경우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연동해서 응답 메시지를 작성 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 내 에서는 내부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(Teana API),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연동 할 수 있으며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테스트를 통해서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 결과를 확인 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여기서 설정한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‘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대화관리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챗플로우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 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API</a:t>
            </a: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노드에서 사용된다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828726-0A70-4C13-9D07-0617B34B9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3E064-4187-4DB9-BF05-B3779C3E7061}"/>
              </a:ext>
            </a:extLst>
          </p:cNvPr>
          <p:cNvSpPr/>
          <p:nvPr/>
        </p:nvSpPr>
        <p:spPr>
          <a:xfrm>
            <a:off x="824190" y="3970238"/>
            <a:ext cx="5222708" cy="3982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9CF687-CF7E-4706-A9AB-601E14DB5B0A}"/>
              </a:ext>
            </a:extLst>
          </p:cNvPr>
          <p:cNvSpPr txBox="1"/>
          <p:nvPr/>
        </p:nvSpPr>
        <p:spPr>
          <a:xfrm>
            <a:off x="2895608" y="3831738"/>
            <a:ext cx="1079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&lt;API</a:t>
            </a:r>
            <a:r>
              <a:rPr lang="ko-KR" altLang="en-US" sz="1200" b="1">
                <a:solidFill>
                  <a:srgbClr val="0070C0"/>
                </a:solidFill>
              </a:rPr>
              <a:t>의 구조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04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2639023" y="1736335"/>
            <a:ext cx="3894379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메인화면 좌측 메뉴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latinLnBrk="1"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- </a:t>
            </a:r>
            <a:r>
              <a:rPr lang="ko-KR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대화관리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API</a:t>
            </a:r>
          </a:p>
          <a:p>
            <a:pPr latinLnBrk="1"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목록 화면에서는 생성된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목록과 총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수를 확인할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828726-0A70-4C13-9D07-0617B34B9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B8519-2B2C-4A03-BFD0-4C9AB49F8289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4.3 API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FB1734-47DE-442F-A69D-5F1CD7BDC81D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450BF3-25C9-42B2-AB72-33DA2DBE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33" y="1589688"/>
            <a:ext cx="2024063" cy="28862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06C56D-B369-4569-8CB7-0C9B4D201CB5}"/>
              </a:ext>
            </a:extLst>
          </p:cNvPr>
          <p:cNvSpPr/>
          <p:nvPr/>
        </p:nvSpPr>
        <p:spPr>
          <a:xfrm>
            <a:off x="298623" y="2547688"/>
            <a:ext cx="2168351" cy="542140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EEA871-BF7D-4B33-B14B-7260E0BA3BD7}"/>
              </a:ext>
            </a:extLst>
          </p:cNvPr>
          <p:cNvSpPr/>
          <p:nvPr/>
        </p:nvSpPr>
        <p:spPr>
          <a:xfrm>
            <a:off x="294607" y="4006334"/>
            <a:ext cx="2168351" cy="402956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2782" y="5023041"/>
            <a:ext cx="6303771" cy="2961086"/>
            <a:chOff x="185929" y="5670409"/>
            <a:chExt cx="6303771" cy="29610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33" y="5670409"/>
              <a:ext cx="6109367" cy="296108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D83909-AD99-4A54-94C7-E9F3F37F783B}"/>
                </a:ext>
              </a:extLst>
            </p:cNvPr>
            <p:cNvSpPr/>
            <p:nvPr/>
          </p:nvSpPr>
          <p:spPr>
            <a:xfrm>
              <a:off x="422135" y="5948779"/>
              <a:ext cx="1048804" cy="432135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8C2B38-3E7C-411D-A535-A0FE8438CD95}"/>
                </a:ext>
              </a:extLst>
            </p:cNvPr>
            <p:cNvSpPr txBox="1"/>
            <p:nvPr/>
          </p:nvSpPr>
          <p:spPr>
            <a:xfrm>
              <a:off x="402687" y="5696842"/>
              <a:ext cx="250390" cy="246221"/>
            </a:xfrm>
            <a:prstGeom prst="rect">
              <a:avLst/>
            </a:prstGeom>
            <a:solidFill>
              <a:srgbClr val="3399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B95D59-2E69-4F2E-A5E5-9080CB340F07}"/>
                </a:ext>
              </a:extLst>
            </p:cNvPr>
            <p:cNvSpPr/>
            <p:nvPr/>
          </p:nvSpPr>
          <p:spPr>
            <a:xfrm>
              <a:off x="3797558" y="6055567"/>
              <a:ext cx="2655629" cy="325347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A04680-3E60-406F-BEC2-D5D61BC75F34}"/>
                </a:ext>
              </a:extLst>
            </p:cNvPr>
            <p:cNvSpPr txBox="1"/>
            <p:nvPr/>
          </p:nvSpPr>
          <p:spPr>
            <a:xfrm>
              <a:off x="3547168" y="6041735"/>
              <a:ext cx="250390" cy="246221"/>
            </a:xfrm>
            <a:prstGeom prst="rect">
              <a:avLst/>
            </a:prstGeom>
            <a:solidFill>
              <a:srgbClr val="3399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CCD5341-487C-4ED9-8318-75215E0CEF1C}"/>
                </a:ext>
              </a:extLst>
            </p:cNvPr>
            <p:cNvSpPr/>
            <p:nvPr/>
          </p:nvSpPr>
          <p:spPr>
            <a:xfrm>
              <a:off x="454026" y="6693431"/>
              <a:ext cx="1692016" cy="1573491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339CBE-AE91-4229-BD2F-5379E05ED1E1}"/>
                </a:ext>
              </a:extLst>
            </p:cNvPr>
            <p:cNvSpPr txBox="1"/>
            <p:nvPr/>
          </p:nvSpPr>
          <p:spPr>
            <a:xfrm>
              <a:off x="185929" y="6684131"/>
              <a:ext cx="250390" cy="246221"/>
            </a:xfrm>
            <a:prstGeom prst="rect">
              <a:avLst/>
            </a:prstGeom>
            <a:solidFill>
              <a:srgbClr val="3399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7BE28D-1928-48ED-A74C-8281172057D9}"/>
                </a:ext>
              </a:extLst>
            </p:cNvPr>
            <p:cNvSpPr/>
            <p:nvPr/>
          </p:nvSpPr>
          <p:spPr>
            <a:xfrm>
              <a:off x="6022431" y="6656113"/>
              <a:ext cx="430756" cy="1722782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EE1FF3-F657-46F7-9A21-B2E2EC61B5F9}"/>
                </a:ext>
              </a:extLst>
            </p:cNvPr>
            <p:cNvSpPr txBox="1"/>
            <p:nvPr/>
          </p:nvSpPr>
          <p:spPr>
            <a:xfrm>
              <a:off x="5748695" y="6660987"/>
              <a:ext cx="250390" cy="246221"/>
            </a:xfrm>
            <a:prstGeom prst="rect">
              <a:avLst/>
            </a:prstGeom>
            <a:solidFill>
              <a:srgbClr val="3399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79C124-1366-48E5-AD17-4B3630AA7397}"/>
              </a:ext>
            </a:extLst>
          </p:cNvPr>
          <p:cNvSpPr/>
          <p:nvPr/>
        </p:nvSpPr>
        <p:spPr>
          <a:xfrm>
            <a:off x="490879" y="8090957"/>
            <a:ext cx="2507969" cy="11646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circleNumDbPlain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상세 내용 확인 및 수정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circleNumDbPlain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휴지통 아이콘 클릭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3489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417C9E-0EFD-4EE4-BB65-1262C2C1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3" y="2170801"/>
            <a:ext cx="6152104" cy="6841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4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4.3 API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7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1" y="1560185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4.3.2 API</a:t>
            </a:r>
            <a:r>
              <a:rPr lang="ko-KR" altLang="en-US" sz="1200" b="1" dirty="0">
                <a:latin typeface="+mn-ea"/>
              </a:rPr>
              <a:t> 상세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목록에서 특정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클릭하면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상세 화면에서 수정이 가능해진다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1F3EBA-1793-414A-A01E-505A5CC45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363172-822A-1144-AEAC-CBD1F6E41BC2}"/>
              </a:ext>
            </a:extLst>
          </p:cNvPr>
          <p:cNvSpPr/>
          <p:nvPr/>
        </p:nvSpPr>
        <p:spPr>
          <a:xfrm>
            <a:off x="307224" y="2943509"/>
            <a:ext cx="5703577" cy="44361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42BCD-74A3-5846-97C4-9B26CDD2F5A3}"/>
              </a:ext>
            </a:extLst>
          </p:cNvPr>
          <p:cNvSpPr txBox="1"/>
          <p:nvPr/>
        </p:nvSpPr>
        <p:spPr>
          <a:xfrm>
            <a:off x="3523300" y="2468300"/>
            <a:ext cx="250390" cy="246221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58A83A-8E52-BA49-87EF-51FDB4FF47B7}"/>
              </a:ext>
            </a:extLst>
          </p:cNvPr>
          <p:cNvSpPr/>
          <p:nvPr/>
        </p:nvSpPr>
        <p:spPr>
          <a:xfrm>
            <a:off x="135857" y="2425356"/>
            <a:ext cx="3305174" cy="33081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9973F1-53B5-9746-9B2E-830447805944}"/>
              </a:ext>
            </a:extLst>
          </p:cNvPr>
          <p:cNvSpPr/>
          <p:nvPr/>
        </p:nvSpPr>
        <p:spPr>
          <a:xfrm>
            <a:off x="307224" y="3517710"/>
            <a:ext cx="5822212" cy="136811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572B99-4D3C-F24D-8655-E0BD5C6BF795}"/>
              </a:ext>
            </a:extLst>
          </p:cNvPr>
          <p:cNvSpPr/>
          <p:nvPr/>
        </p:nvSpPr>
        <p:spPr>
          <a:xfrm>
            <a:off x="320789" y="5855335"/>
            <a:ext cx="2699753" cy="91738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EF55F7-928E-CF46-BA90-4E5F566C0964}"/>
              </a:ext>
            </a:extLst>
          </p:cNvPr>
          <p:cNvSpPr/>
          <p:nvPr/>
        </p:nvSpPr>
        <p:spPr>
          <a:xfrm>
            <a:off x="1979334" y="6772719"/>
            <a:ext cx="1058779" cy="3530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683D84-54AC-5144-944E-D817D0EBFCF4}"/>
              </a:ext>
            </a:extLst>
          </p:cNvPr>
          <p:cNvSpPr/>
          <p:nvPr/>
        </p:nvSpPr>
        <p:spPr>
          <a:xfrm>
            <a:off x="3261088" y="5563234"/>
            <a:ext cx="2749713" cy="360205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8E47B3-3C8D-2C42-B268-98A36FE0899A}"/>
              </a:ext>
            </a:extLst>
          </p:cNvPr>
          <p:cNvSpPr txBox="1"/>
          <p:nvPr/>
        </p:nvSpPr>
        <p:spPr>
          <a:xfrm>
            <a:off x="6129436" y="3035946"/>
            <a:ext cx="250390" cy="246221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8D325-9D3E-1743-AB34-604886002A1E}"/>
              </a:ext>
            </a:extLst>
          </p:cNvPr>
          <p:cNvSpPr txBox="1"/>
          <p:nvPr/>
        </p:nvSpPr>
        <p:spPr>
          <a:xfrm>
            <a:off x="6184232" y="4078656"/>
            <a:ext cx="250390" cy="246221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0610B7-3E57-C842-A38E-320A08D7FD2B}"/>
              </a:ext>
            </a:extLst>
          </p:cNvPr>
          <p:cNvSpPr txBox="1"/>
          <p:nvPr/>
        </p:nvSpPr>
        <p:spPr>
          <a:xfrm>
            <a:off x="0" y="6125319"/>
            <a:ext cx="250390" cy="246221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1196AD-3E3D-0043-B436-AEB58BBF7BD1}"/>
              </a:ext>
            </a:extLst>
          </p:cNvPr>
          <p:cNvSpPr txBox="1"/>
          <p:nvPr/>
        </p:nvSpPr>
        <p:spPr>
          <a:xfrm>
            <a:off x="6066610" y="5908932"/>
            <a:ext cx="250390" cy="246221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E51895-C5EB-DB40-9296-082EE154CDBF}"/>
              </a:ext>
            </a:extLst>
          </p:cNvPr>
          <p:cNvSpPr txBox="1"/>
          <p:nvPr/>
        </p:nvSpPr>
        <p:spPr>
          <a:xfrm>
            <a:off x="1693803" y="6826144"/>
            <a:ext cx="250390" cy="246221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B44FEB-70C8-4BEE-87DB-5140103622C7}"/>
              </a:ext>
            </a:extLst>
          </p:cNvPr>
          <p:cNvSpPr/>
          <p:nvPr/>
        </p:nvSpPr>
        <p:spPr>
          <a:xfrm>
            <a:off x="349465" y="7364260"/>
            <a:ext cx="36075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 편집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Method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매핑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파일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request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response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request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입력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response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출력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⑥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버튼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8149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1DF88B-1FBE-4519-93FB-2921E3A85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295727"/>
            <a:ext cx="5803058" cy="7110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4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4.3 API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7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380331" y="1560185"/>
            <a:ext cx="6121400" cy="6106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4.3.3 API</a:t>
            </a:r>
            <a:r>
              <a:rPr lang="ko-KR" altLang="en-US" sz="1200" b="1" dirty="0">
                <a:latin typeface="+mn-ea"/>
              </a:rPr>
              <a:t> 소스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매핑되는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실제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소스 예시이다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1F3EBA-1793-414A-A01E-505A5CC45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0991D-3315-4FC9-9DB0-4EFAA47041B2}"/>
              </a:ext>
            </a:extLst>
          </p:cNvPr>
          <p:cNvSpPr txBox="1"/>
          <p:nvPr/>
        </p:nvSpPr>
        <p:spPr>
          <a:xfrm>
            <a:off x="657748" y="3789612"/>
            <a:ext cx="250390" cy="246221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987628-7DEF-42C8-926A-CBD3DD3B5A76}"/>
              </a:ext>
            </a:extLst>
          </p:cNvPr>
          <p:cNvSpPr/>
          <p:nvPr/>
        </p:nvSpPr>
        <p:spPr>
          <a:xfrm>
            <a:off x="1002131" y="3306123"/>
            <a:ext cx="2029827" cy="105464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31A916-87A9-4662-94B9-31FEDFB514AF}"/>
              </a:ext>
            </a:extLst>
          </p:cNvPr>
          <p:cNvSpPr/>
          <p:nvPr/>
        </p:nvSpPr>
        <p:spPr>
          <a:xfrm>
            <a:off x="1002129" y="4413504"/>
            <a:ext cx="4412081" cy="247671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3A84C0-03C2-45D5-A8FA-240DAC3EB53E}"/>
              </a:ext>
            </a:extLst>
          </p:cNvPr>
          <p:cNvSpPr txBox="1"/>
          <p:nvPr/>
        </p:nvSpPr>
        <p:spPr>
          <a:xfrm>
            <a:off x="655559" y="4785693"/>
            <a:ext cx="250390" cy="246221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FAAE-5A6E-40D8-A3EB-86D927A3A91F}"/>
              </a:ext>
            </a:extLst>
          </p:cNvPr>
          <p:cNvSpPr/>
          <p:nvPr/>
        </p:nvSpPr>
        <p:spPr>
          <a:xfrm>
            <a:off x="1002129" y="7736103"/>
            <a:ext cx="1688453" cy="66335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E66D64-DE3D-4B79-B39A-BEF7737DCB16}"/>
              </a:ext>
            </a:extLst>
          </p:cNvPr>
          <p:cNvSpPr txBox="1"/>
          <p:nvPr/>
        </p:nvSpPr>
        <p:spPr>
          <a:xfrm>
            <a:off x="655559" y="7944669"/>
            <a:ext cx="250390" cy="246221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961736-33F2-4022-85FD-B8327DC8A17D}"/>
              </a:ext>
            </a:extLst>
          </p:cNvPr>
          <p:cNvSpPr/>
          <p:nvPr/>
        </p:nvSpPr>
        <p:spPr>
          <a:xfrm>
            <a:off x="3208170" y="8049299"/>
            <a:ext cx="280249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①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API request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받는 부분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②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API response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데이터 만드는 부분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③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API response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전달하는 부분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1097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358A7-5CA4-4C51-B456-BCE16BF26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지식검증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541D7D-82D5-4635-942A-A6CC8150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4FC290-9BA7-4E16-9676-C7BF7D872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8536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880D61-93A2-49A3-ADC1-56499921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5" y="1718522"/>
            <a:ext cx="2052524" cy="29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검증결과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2668734" y="2961714"/>
            <a:ext cx="3989174" cy="171861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화면 좌측 메뉴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지식검증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검증결과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검증 결과에서는 도메인의 센텐스에 대한 상세 오류 유형을 확인할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지식검증을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수행하는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즉시실행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스케줄 설정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엑셀 다운로드로 구성되어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4ACCE5-6E73-49CE-86BA-F039E0A2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A7E5B7-58C0-483A-A9B5-427D48459AA4}"/>
              </a:ext>
            </a:extLst>
          </p:cNvPr>
          <p:cNvSpPr/>
          <p:nvPr/>
        </p:nvSpPr>
        <p:spPr>
          <a:xfrm>
            <a:off x="206064" y="3236496"/>
            <a:ext cx="2320999" cy="922803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8BD24-DBB3-49A5-A6E7-01C367A2B9D6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지식검증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D95F0-DEAC-9B44-9D81-1FBE1C167F66}"/>
              </a:ext>
            </a:extLst>
          </p:cNvPr>
          <p:cNvSpPr txBox="1"/>
          <p:nvPr/>
        </p:nvSpPr>
        <p:spPr>
          <a:xfrm>
            <a:off x="2723581" y="1752496"/>
            <a:ext cx="3989174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지식검증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지식검증은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중복학습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문장 및 오분석 학습 문장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다른 의도로 매칭된 내용을 검증하여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챗봇의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품질을 향상시킬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009E93-D888-C24D-A2BF-44DB298B7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3" y="5204028"/>
            <a:ext cx="6858000" cy="320722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8117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검증결과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4ACCE5-6E73-49CE-86BA-F039E0A2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8BD24-DBB3-49A5-A6E7-01C367A2B9D6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지식검증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99F5BB-D2B4-45C4-B9B6-A4A88C9FC64F}"/>
              </a:ext>
            </a:extLst>
          </p:cNvPr>
          <p:cNvGrpSpPr/>
          <p:nvPr/>
        </p:nvGrpSpPr>
        <p:grpSpPr>
          <a:xfrm>
            <a:off x="1233488" y="2263065"/>
            <a:ext cx="4391025" cy="609600"/>
            <a:chOff x="1089111" y="1801947"/>
            <a:chExt cx="4391025" cy="6096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07F5DF-24EC-4298-9A9D-F3E6C343C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111" y="1801947"/>
              <a:ext cx="4391025" cy="6096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DB7B20A-8459-48D9-B8EE-5AAD9FE1F985}"/>
                </a:ext>
              </a:extLst>
            </p:cNvPr>
            <p:cNvSpPr/>
            <p:nvPr/>
          </p:nvSpPr>
          <p:spPr>
            <a:xfrm>
              <a:off x="1751329" y="1852931"/>
              <a:ext cx="864123" cy="445100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FBBA96-52EF-4F0F-957A-66CE4ACE1C4C}"/>
                </a:ext>
              </a:extLst>
            </p:cNvPr>
            <p:cNvSpPr/>
            <p:nvPr/>
          </p:nvSpPr>
          <p:spPr>
            <a:xfrm>
              <a:off x="2695077" y="1852931"/>
              <a:ext cx="938462" cy="445100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4809CEA-0F31-4C23-BB2E-7D040992DF32}"/>
                </a:ext>
              </a:extLst>
            </p:cNvPr>
            <p:cNvSpPr/>
            <p:nvPr/>
          </p:nvSpPr>
          <p:spPr>
            <a:xfrm>
              <a:off x="3945284" y="1867924"/>
              <a:ext cx="1425493" cy="445100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C188F5D-530B-4F61-8FEE-F520E18C6F9D}"/>
              </a:ext>
            </a:extLst>
          </p:cNvPr>
          <p:cNvSpPr txBox="1"/>
          <p:nvPr/>
        </p:nvSpPr>
        <p:spPr>
          <a:xfrm>
            <a:off x="984750" y="3106879"/>
            <a:ext cx="5252108" cy="8876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 스케줄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지식검증에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대한 정기적인 스케줄 설정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②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즉시실행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전체 센텐스 및 엑셀 파일 업로드를 통한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지식검증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수행 버튼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③ 엑셀 다운로드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검증결과 오류 유형에 대한 센텐스 목록 다운로드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0F6E540-339B-41C4-92C4-C0039FFBD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9164" y="4617293"/>
            <a:ext cx="3380105" cy="21907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08526C1-5441-4327-9B2F-C9F339AC8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22" y="4617293"/>
            <a:ext cx="3226429" cy="219075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DA7A436-93E6-48A9-9394-AC631FC011FC}"/>
              </a:ext>
            </a:extLst>
          </p:cNvPr>
          <p:cNvSpPr/>
          <p:nvPr/>
        </p:nvSpPr>
        <p:spPr>
          <a:xfrm>
            <a:off x="92328" y="4980974"/>
            <a:ext cx="1190623" cy="4117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55D492-A743-41C0-95C5-18C65C4AD458}"/>
              </a:ext>
            </a:extLst>
          </p:cNvPr>
          <p:cNvSpPr/>
          <p:nvPr/>
        </p:nvSpPr>
        <p:spPr>
          <a:xfrm>
            <a:off x="108958" y="5564781"/>
            <a:ext cx="3163170" cy="41964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B5B642-A812-4A9C-8E72-337BE39736EB}"/>
              </a:ext>
            </a:extLst>
          </p:cNvPr>
          <p:cNvSpPr/>
          <p:nvPr/>
        </p:nvSpPr>
        <p:spPr>
          <a:xfrm>
            <a:off x="3419475" y="4980974"/>
            <a:ext cx="1120775" cy="4117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CDD5C12-4187-462B-A143-A55D842AC4F7}"/>
              </a:ext>
            </a:extLst>
          </p:cNvPr>
          <p:cNvSpPr/>
          <p:nvPr/>
        </p:nvSpPr>
        <p:spPr>
          <a:xfrm>
            <a:off x="4995112" y="4978137"/>
            <a:ext cx="1777162" cy="150794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971C06-A016-4A00-B617-83865D492590}"/>
              </a:ext>
            </a:extLst>
          </p:cNvPr>
          <p:cNvSpPr txBox="1"/>
          <p:nvPr/>
        </p:nvSpPr>
        <p:spPr>
          <a:xfrm>
            <a:off x="404397" y="1523837"/>
            <a:ext cx="612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5.1.1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검증결과 관리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8148B-D682-490C-B1E9-9E986DD40839}"/>
              </a:ext>
            </a:extLst>
          </p:cNvPr>
          <p:cNvSpPr txBox="1"/>
          <p:nvPr/>
        </p:nvSpPr>
        <p:spPr>
          <a:xfrm>
            <a:off x="1904332" y="2114029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332C92-44B1-4BAC-AFF5-F38393713C24}"/>
              </a:ext>
            </a:extLst>
          </p:cNvPr>
          <p:cNvSpPr txBox="1"/>
          <p:nvPr/>
        </p:nvSpPr>
        <p:spPr>
          <a:xfrm>
            <a:off x="621703" y="480531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C3690-DFA4-49A0-A01C-3CF701F48E7C}"/>
              </a:ext>
            </a:extLst>
          </p:cNvPr>
          <p:cNvSpPr txBox="1"/>
          <p:nvPr/>
        </p:nvSpPr>
        <p:spPr>
          <a:xfrm>
            <a:off x="2839454" y="2114029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95B0AF-8034-4338-90C3-17E3780CE42B}"/>
              </a:ext>
            </a:extLst>
          </p:cNvPr>
          <p:cNvSpPr txBox="1"/>
          <p:nvPr/>
        </p:nvSpPr>
        <p:spPr>
          <a:xfrm>
            <a:off x="1600543" y="5365496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86CE6D-AA04-442B-8BDA-7CEDB49569EA}"/>
              </a:ext>
            </a:extLst>
          </p:cNvPr>
          <p:cNvSpPr txBox="1"/>
          <p:nvPr/>
        </p:nvSpPr>
        <p:spPr>
          <a:xfrm>
            <a:off x="4089661" y="2133790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29931-7CB9-40D8-98E7-685E65C8BA78}"/>
              </a:ext>
            </a:extLst>
          </p:cNvPr>
          <p:cNvSpPr txBox="1"/>
          <p:nvPr/>
        </p:nvSpPr>
        <p:spPr>
          <a:xfrm>
            <a:off x="3889862" y="4805315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7BB0A7-959E-491F-8145-3B7C3DE4F955}"/>
              </a:ext>
            </a:extLst>
          </p:cNvPr>
          <p:cNvSpPr txBox="1"/>
          <p:nvPr/>
        </p:nvSpPr>
        <p:spPr>
          <a:xfrm>
            <a:off x="5793693" y="4789642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28DF25-D325-4AF7-A6DA-98731FFC10A7}"/>
              </a:ext>
            </a:extLst>
          </p:cNvPr>
          <p:cNvSpPr txBox="1"/>
          <p:nvPr/>
        </p:nvSpPr>
        <p:spPr>
          <a:xfrm>
            <a:off x="984750" y="7018492"/>
            <a:ext cx="5252108" cy="171861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④ 사용여부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활성화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비활성화 선택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⑤ 스케줄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매주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매일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요일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 선택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⑥ 실행타입 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-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전체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도메인 내 모든 센텐스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-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업로드한 엑셀 파일의 센텐스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⑦ 파일 업로드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 엑셀 파일을 드래그로 이동 후 업로드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238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378318D-BFA1-4647-8912-398EF66C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6943" y="5401331"/>
            <a:ext cx="3924111" cy="1837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75A147-244C-43C3-B685-9D3E7446F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196" y="2517245"/>
            <a:ext cx="6615608" cy="947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B503C-86BC-48FD-B73D-D67BBCEB877F}"/>
              </a:ext>
            </a:extLst>
          </p:cNvPr>
          <p:cNvSpPr txBox="1"/>
          <p:nvPr/>
        </p:nvSpPr>
        <p:spPr>
          <a:xfrm>
            <a:off x="368300" y="1327215"/>
            <a:ext cx="6121400" cy="75405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 데이터 통계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endParaRPr lang="en-US" altLang="ko-KR" sz="11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서브도메인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챗플로우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인텐트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센텐스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엔티티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지식분류 건수와 업데이트 일자를 확인할 수 있다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307BC-DE98-4FF7-BF57-32D7A1A9C941}"/>
              </a:ext>
            </a:extLst>
          </p:cNvPr>
          <p:cNvSpPr txBox="1"/>
          <p:nvPr/>
        </p:nvSpPr>
        <p:spPr>
          <a:xfrm>
            <a:off x="368301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대시보드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9C87E-8724-43BC-8995-55724E0F8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854902-3D52-4E40-9935-6E323E75070C}"/>
              </a:ext>
            </a:extLst>
          </p:cNvPr>
          <p:cNvSpPr/>
          <p:nvPr/>
        </p:nvSpPr>
        <p:spPr>
          <a:xfrm>
            <a:off x="121196" y="2517245"/>
            <a:ext cx="6615608" cy="947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ED8685-277A-4400-A505-FB30762AF524}"/>
              </a:ext>
            </a:extLst>
          </p:cNvPr>
          <p:cNvSpPr txBox="1"/>
          <p:nvPr/>
        </p:nvSpPr>
        <p:spPr>
          <a:xfrm>
            <a:off x="368300" y="4227201"/>
            <a:ext cx="6210920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응답률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endParaRPr lang="en-US" altLang="ko-KR" sz="11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챗봇이 응답에 성공한 비율을 확인할 수 있다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응답률은 파란색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미응답률은 빨간색으로 표시되며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미응답의 경우 실패 메시지가 송출된다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90858D-6F0A-4126-8EAF-9A06FCFA9DA8}"/>
              </a:ext>
            </a:extLst>
          </p:cNvPr>
          <p:cNvSpPr/>
          <p:nvPr/>
        </p:nvSpPr>
        <p:spPr>
          <a:xfrm>
            <a:off x="1466944" y="5401331"/>
            <a:ext cx="3924112" cy="18377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3037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34BD3F-5D68-499B-9AE3-6C5EC5784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42624"/>
            <a:ext cx="6858000" cy="6427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4ACCE5-6E73-49CE-86BA-F039E0A2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0C96CC-AEA6-4272-BA40-494B6CACA9F2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검증결과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BE39A-58A7-4BFD-8E2C-B9AC0955CD30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지식검증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417A2D-81C9-4FA7-9A65-6290BD2B84C8}"/>
              </a:ext>
            </a:extLst>
          </p:cNvPr>
          <p:cNvSpPr txBox="1"/>
          <p:nvPr/>
        </p:nvSpPr>
        <p:spPr>
          <a:xfrm>
            <a:off x="404397" y="1523837"/>
            <a:ext cx="612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5.1.2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최근 검증결과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7D28D-6E22-4F42-924D-5B81424B06B4}"/>
              </a:ext>
            </a:extLst>
          </p:cNvPr>
          <p:cNvSpPr txBox="1"/>
          <p:nvPr/>
        </p:nvSpPr>
        <p:spPr>
          <a:xfrm>
            <a:off x="3962930" y="2328643"/>
            <a:ext cx="571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미매칭</a:t>
            </a:r>
            <a:endParaRPr lang="en-US" altLang="ko-KR" sz="9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07F3D-99B1-47CE-A5AB-7378DCDA30A6}"/>
              </a:ext>
            </a:extLst>
          </p:cNvPr>
          <p:cNvSpPr txBox="1"/>
          <p:nvPr/>
        </p:nvSpPr>
        <p:spPr>
          <a:xfrm>
            <a:off x="762301" y="2328643"/>
            <a:ext cx="6553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실행일시</a:t>
            </a:r>
            <a:endParaRPr lang="en-US" altLang="ko-KR" sz="9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6CD39-3E4B-496B-BD3A-043005FB4D33}"/>
              </a:ext>
            </a:extLst>
          </p:cNvPr>
          <p:cNvSpPr txBox="1"/>
          <p:nvPr/>
        </p:nvSpPr>
        <p:spPr>
          <a:xfrm>
            <a:off x="4442689" y="2328643"/>
            <a:ext cx="6553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멀티매칭</a:t>
            </a:r>
            <a:endParaRPr lang="en-US" altLang="ko-KR" sz="9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4270C-7F98-49E2-82D2-5FBB136BEF82}"/>
              </a:ext>
            </a:extLst>
          </p:cNvPr>
          <p:cNvSpPr txBox="1"/>
          <p:nvPr/>
        </p:nvSpPr>
        <p:spPr>
          <a:xfrm>
            <a:off x="5052139" y="2328643"/>
            <a:ext cx="571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오매칭</a:t>
            </a:r>
            <a:endParaRPr lang="en-US" altLang="ko-KR" sz="9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A5FF74-6BB8-44A5-8B0A-1B8D3C0FFF75}"/>
              </a:ext>
            </a:extLst>
          </p:cNvPr>
          <p:cNvSpPr txBox="1"/>
          <p:nvPr/>
        </p:nvSpPr>
        <p:spPr>
          <a:xfrm>
            <a:off x="5643038" y="2328643"/>
            <a:ext cx="4267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오류</a:t>
            </a:r>
            <a:endParaRPr lang="en-US" altLang="ko-KR" sz="9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52FD4-748F-4B8D-AE89-1FE2ADD10083}"/>
              </a:ext>
            </a:extLst>
          </p:cNvPr>
          <p:cNvSpPr txBox="1"/>
          <p:nvPr/>
        </p:nvSpPr>
        <p:spPr>
          <a:xfrm>
            <a:off x="5991920" y="2328643"/>
            <a:ext cx="924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rgbClr val="002060"/>
                </a:solidFill>
                <a:latin typeface="+mn-ea"/>
              </a:rPr>
              <a:t>진행률</a:t>
            </a:r>
            <a:r>
              <a:rPr lang="en-US" altLang="ko-KR" sz="900" b="1">
                <a:solidFill>
                  <a:srgbClr val="002060"/>
                </a:solidFill>
                <a:latin typeface="+mn-ea"/>
              </a:rPr>
              <a:t>/</a:t>
            </a:r>
            <a:r>
              <a:rPr lang="ko-KR" altLang="en-US" sz="900" b="1">
                <a:solidFill>
                  <a:srgbClr val="002060"/>
                </a:solidFill>
                <a:latin typeface="+mn-ea"/>
              </a:rPr>
              <a:t>정답률</a:t>
            </a:r>
            <a:endParaRPr lang="en-US" altLang="ko-KR" sz="900" b="1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2E7A4F-B452-4C5B-AE75-BCDC3F2FC766}"/>
              </a:ext>
            </a:extLst>
          </p:cNvPr>
          <p:cNvSpPr txBox="1"/>
          <p:nvPr/>
        </p:nvSpPr>
        <p:spPr>
          <a:xfrm>
            <a:off x="30631" y="2328643"/>
            <a:ext cx="6553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실행번호</a:t>
            </a:r>
            <a:endParaRPr lang="en-US" altLang="ko-KR" sz="9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F0BF17-F023-4EBA-AC3C-44F59A5BB3DD}"/>
              </a:ext>
            </a:extLst>
          </p:cNvPr>
          <p:cNvSpPr txBox="1"/>
          <p:nvPr/>
        </p:nvSpPr>
        <p:spPr>
          <a:xfrm>
            <a:off x="3499101" y="2328643"/>
            <a:ext cx="449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제안</a:t>
            </a:r>
            <a:endParaRPr lang="en-US" altLang="ko-KR" sz="9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8652AD-67E3-4845-B784-F9263BBE9204}"/>
              </a:ext>
            </a:extLst>
          </p:cNvPr>
          <p:cNvSpPr txBox="1"/>
          <p:nvPr/>
        </p:nvSpPr>
        <p:spPr>
          <a:xfrm>
            <a:off x="2823889" y="2328643"/>
            <a:ext cx="6553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정상매칭</a:t>
            </a:r>
            <a:endParaRPr lang="en-US" altLang="ko-KR" sz="9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5D4A7-A1EC-432C-B5EB-A429D986CA1A}"/>
              </a:ext>
            </a:extLst>
          </p:cNvPr>
          <p:cNvSpPr txBox="1"/>
          <p:nvPr/>
        </p:nvSpPr>
        <p:spPr>
          <a:xfrm>
            <a:off x="2343907" y="2328643"/>
            <a:ext cx="449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전체</a:t>
            </a:r>
            <a:endParaRPr lang="en-US" altLang="ko-KR" sz="9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A9F71A-7E2C-4D0D-91DB-95E49872B039}"/>
              </a:ext>
            </a:extLst>
          </p:cNvPr>
          <p:cNvSpPr txBox="1"/>
          <p:nvPr/>
        </p:nvSpPr>
        <p:spPr>
          <a:xfrm>
            <a:off x="1562019" y="2328643"/>
            <a:ext cx="6553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실행타입</a:t>
            </a:r>
            <a:endParaRPr lang="en-US" altLang="ko-KR" sz="9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5EE98-54C4-40DD-AD33-A99EAEA29C5E}"/>
              </a:ext>
            </a:extLst>
          </p:cNvPr>
          <p:cNvSpPr txBox="1"/>
          <p:nvPr/>
        </p:nvSpPr>
        <p:spPr>
          <a:xfrm>
            <a:off x="981149" y="3328830"/>
            <a:ext cx="5247815" cy="350063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70000"/>
              </a:lnSpc>
              <a:buAutoNum type="circleNumDbPlain"/>
            </a:pPr>
            <a:r>
              <a:rPr lang="ko-KR" altLang="en-US" sz="1200" spc="20" dirty="0" err="1">
                <a:latin typeface="+mn-ea"/>
              </a:rPr>
              <a:t>실행번호</a:t>
            </a:r>
            <a:r>
              <a:rPr lang="ko-KR" altLang="en-US" sz="1200" spc="20" dirty="0">
                <a:latin typeface="+mn-ea"/>
              </a:rPr>
              <a:t> </a:t>
            </a:r>
            <a:r>
              <a:rPr lang="en-US" altLang="ko-KR" sz="1200" spc="20" dirty="0">
                <a:latin typeface="+mn-ea"/>
              </a:rPr>
              <a:t>: </a:t>
            </a:r>
            <a:r>
              <a:rPr lang="ko-KR" altLang="en-US" sz="1200" spc="20" dirty="0" err="1">
                <a:latin typeface="+mn-ea"/>
              </a:rPr>
              <a:t>지식검증</a:t>
            </a:r>
            <a:r>
              <a:rPr lang="ko-KR" altLang="en-US" sz="1200" spc="20" dirty="0">
                <a:latin typeface="+mn-ea"/>
              </a:rPr>
              <a:t> </a:t>
            </a:r>
            <a:r>
              <a:rPr lang="ko-KR" altLang="en-US" sz="1200" spc="20" dirty="0" err="1">
                <a:latin typeface="+mn-ea"/>
              </a:rPr>
              <a:t>실행횟수</a:t>
            </a:r>
            <a:endParaRPr lang="en-US" altLang="ko-KR" sz="1200" spc="20" dirty="0"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circleNumDbPlain"/>
            </a:pPr>
            <a:r>
              <a:rPr lang="ko-KR" altLang="en-US" sz="1200" spc="20" dirty="0" err="1">
                <a:latin typeface="+mn-ea"/>
              </a:rPr>
              <a:t>실행일시</a:t>
            </a:r>
            <a:r>
              <a:rPr lang="ko-KR" altLang="en-US" sz="1200" spc="20" dirty="0">
                <a:latin typeface="+mn-ea"/>
              </a:rPr>
              <a:t> </a:t>
            </a:r>
            <a:r>
              <a:rPr lang="en-US" altLang="ko-KR" sz="1200" spc="20" dirty="0">
                <a:latin typeface="+mn-ea"/>
              </a:rPr>
              <a:t>: </a:t>
            </a:r>
            <a:r>
              <a:rPr lang="ko-KR" altLang="en-US" sz="1200" spc="20" dirty="0">
                <a:latin typeface="+mn-ea"/>
              </a:rPr>
              <a:t>마지막 </a:t>
            </a:r>
            <a:r>
              <a:rPr lang="ko-KR" altLang="en-US" sz="1200" spc="20" dirty="0" err="1">
                <a:latin typeface="+mn-ea"/>
              </a:rPr>
              <a:t>지식검증</a:t>
            </a:r>
            <a:r>
              <a:rPr lang="ko-KR" altLang="en-US" sz="1200" spc="20" dirty="0">
                <a:latin typeface="+mn-ea"/>
              </a:rPr>
              <a:t> </a:t>
            </a:r>
            <a:r>
              <a:rPr lang="ko-KR" altLang="en-US" sz="1200" spc="20" dirty="0" err="1">
                <a:latin typeface="+mn-ea"/>
              </a:rPr>
              <a:t>실행일시</a:t>
            </a:r>
            <a:endParaRPr lang="en-US" altLang="ko-KR" sz="1200" spc="20" dirty="0"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circleNumDbPlain"/>
            </a:pPr>
            <a:r>
              <a:rPr lang="ko-KR" altLang="en-US" sz="1200" spc="20" dirty="0" err="1">
                <a:latin typeface="+mn-ea"/>
              </a:rPr>
              <a:t>실행타입</a:t>
            </a:r>
            <a:r>
              <a:rPr lang="en-US" altLang="ko-KR" sz="1200" spc="20" dirty="0">
                <a:latin typeface="+mn-ea"/>
              </a:rPr>
              <a:t> : </a:t>
            </a:r>
            <a:r>
              <a:rPr lang="ko-KR" altLang="en-US" sz="1200" spc="20" dirty="0">
                <a:latin typeface="+mn-ea"/>
              </a:rPr>
              <a:t>스케줄</a:t>
            </a:r>
            <a:r>
              <a:rPr lang="en-US" altLang="ko-KR" sz="1200" spc="20" dirty="0">
                <a:latin typeface="+mn-ea"/>
              </a:rPr>
              <a:t>/</a:t>
            </a:r>
            <a:r>
              <a:rPr lang="ko-KR" altLang="en-US" sz="1200" spc="20" dirty="0" err="1">
                <a:latin typeface="+mn-ea"/>
              </a:rPr>
              <a:t>즉시실행</a:t>
            </a:r>
            <a:endParaRPr lang="en-US" altLang="ko-KR" sz="1200" spc="20" dirty="0"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circleNumDbPlain"/>
            </a:pPr>
            <a:r>
              <a:rPr lang="ko-KR" altLang="en-US" sz="1200" spc="20" dirty="0">
                <a:latin typeface="+mn-ea"/>
              </a:rPr>
              <a:t>전체 </a:t>
            </a:r>
            <a:r>
              <a:rPr lang="en-US" altLang="ko-KR" sz="1200" spc="20" dirty="0">
                <a:latin typeface="+mn-ea"/>
              </a:rPr>
              <a:t>: </a:t>
            </a:r>
            <a:r>
              <a:rPr lang="ko-KR" altLang="en-US" sz="1200" spc="20" dirty="0" err="1">
                <a:latin typeface="+mn-ea"/>
              </a:rPr>
              <a:t>지식검증이</a:t>
            </a:r>
            <a:r>
              <a:rPr lang="ko-KR" altLang="en-US" sz="1200" spc="20" dirty="0">
                <a:latin typeface="+mn-ea"/>
              </a:rPr>
              <a:t> 실행된 전체 센텐스 수</a:t>
            </a:r>
            <a:endParaRPr lang="en-US" altLang="ko-KR" sz="1200" spc="20" dirty="0"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circleNumDbPlain"/>
            </a:pPr>
            <a:r>
              <a:rPr lang="ko-KR" altLang="en-US" sz="1200" spc="20" dirty="0" err="1">
                <a:latin typeface="+mn-ea"/>
              </a:rPr>
              <a:t>정상매칭</a:t>
            </a:r>
            <a:r>
              <a:rPr lang="ko-KR" altLang="en-US" sz="1200" spc="20" dirty="0">
                <a:latin typeface="+mn-ea"/>
              </a:rPr>
              <a:t> </a:t>
            </a:r>
            <a:r>
              <a:rPr lang="en-US" altLang="ko-KR" sz="1200" spc="20" dirty="0">
                <a:latin typeface="+mn-ea"/>
              </a:rPr>
              <a:t>: </a:t>
            </a:r>
            <a:r>
              <a:rPr lang="ko-KR" altLang="en-US" sz="1200" spc="20" dirty="0">
                <a:latin typeface="+mn-ea"/>
              </a:rPr>
              <a:t>사용자 발화와 해당 </a:t>
            </a:r>
            <a:r>
              <a:rPr lang="ko-KR" altLang="en-US" sz="1200" spc="20" dirty="0" err="1">
                <a:latin typeface="+mn-ea"/>
              </a:rPr>
              <a:t>인텐트가</a:t>
            </a:r>
            <a:r>
              <a:rPr lang="ko-KR" altLang="en-US" sz="1200" spc="20" dirty="0">
                <a:latin typeface="+mn-ea"/>
              </a:rPr>
              <a:t> 정상적으로 매칭된 경우</a:t>
            </a:r>
            <a:endParaRPr lang="en-US" altLang="ko-KR" sz="1200" spc="20" dirty="0"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circleNumDbPlain"/>
            </a:pPr>
            <a:r>
              <a:rPr lang="ko-KR" altLang="en-US" sz="1200" spc="20" dirty="0">
                <a:latin typeface="+mn-ea"/>
              </a:rPr>
              <a:t>제안 </a:t>
            </a:r>
            <a:r>
              <a:rPr lang="en-US" altLang="ko-KR" sz="1200" spc="20" dirty="0">
                <a:latin typeface="+mn-ea"/>
              </a:rPr>
              <a:t>: </a:t>
            </a:r>
            <a:r>
              <a:rPr lang="ko-KR" altLang="en-US" sz="1200" spc="20" dirty="0">
                <a:latin typeface="+mn-ea"/>
              </a:rPr>
              <a:t>해당 </a:t>
            </a:r>
            <a:r>
              <a:rPr lang="ko-KR" altLang="en-US" sz="1200" spc="20" dirty="0" err="1">
                <a:latin typeface="+mn-ea"/>
              </a:rPr>
              <a:t>인텐트로</a:t>
            </a:r>
            <a:r>
              <a:rPr lang="ko-KR" altLang="en-US" sz="1200" spc="20" dirty="0">
                <a:latin typeface="+mn-ea"/>
              </a:rPr>
              <a:t> 매칭되지 않고</a:t>
            </a:r>
            <a:r>
              <a:rPr lang="en-US" altLang="ko-KR" sz="1200" spc="20" dirty="0">
                <a:latin typeface="+mn-ea"/>
              </a:rPr>
              <a:t>,</a:t>
            </a:r>
            <a:r>
              <a:rPr lang="ko-KR" altLang="en-US" sz="1200" spc="20" dirty="0">
                <a:latin typeface="+mn-ea"/>
              </a:rPr>
              <a:t> 유사한 질의로 추천된 경우</a:t>
            </a:r>
            <a:endParaRPr lang="en-US" altLang="ko-KR" sz="1200" spc="20" dirty="0"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circleNumDbPlain"/>
            </a:pPr>
            <a:r>
              <a:rPr lang="ko-KR" altLang="en-US" sz="1200" spc="20" dirty="0" err="1">
                <a:latin typeface="+mn-ea"/>
              </a:rPr>
              <a:t>미매칭</a:t>
            </a:r>
            <a:r>
              <a:rPr lang="ko-KR" altLang="en-US" sz="1200" spc="20" dirty="0">
                <a:latin typeface="+mn-ea"/>
              </a:rPr>
              <a:t> </a:t>
            </a:r>
            <a:r>
              <a:rPr lang="en-US" altLang="ko-KR" sz="1200" spc="20" dirty="0">
                <a:latin typeface="+mn-ea"/>
              </a:rPr>
              <a:t>: </a:t>
            </a:r>
            <a:r>
              <a:rPr lang="ko-KR" altLang="en-US" sz="1200" spc="20" dirty="0">
                <a:latin typeface="+mn-ea"/>
              </a:rPr>
              <a:t>해당 </a:t>
            </a:r>
            <a:r>
              <a:rPr lang="ko-KR" altLang="en-US" sz="1200" spc="20" dirty="0" err="1">
                <a:latin typeface="+mn-ea"/>
              </a:rPr>
              <a:t>인텐트에</a:t>
            </a:r>
            <a:r>
              <a:rPr lang="ko-KR" altLang="en-US" sz="1200" spc="20" dirty="0">
                <a:latin typeface="+mn-ea"/>
              </a:rPr>
              <a:t> 매칭되지 않은 경우</a:t>
            </a:r>
            <a:endParaRPr lang="en-US" altLang="ko-KR" sz="1200" spc="20" dirty="0"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circleNumDbPlain"/>
            </a:pPr>
            <a:r>
              <a:rPr lang="ko-KR" altLang="en-US" sz="1200" spc="20" dirty="0" err="1">
                <a:latin typeface="+mn-ea"/>
              </a:rPr>
              <a:t>멀티매칭</a:t>
            </a:r>
            <a:r>
              <a:rPr lang="ko-KR" altLang="en-US" sz="1200" spc="20" dirty="0">
                <a:latin typeface="+mn-ea"/>
              </a:rPr>
              <a:t> </a:t>
            </a:r>
            <a:r>
              <a:rPr lang="en-US" altLang="ko-KR" sz="1200" spc="20" dirty="0">
                <a:latin typeface="+mn-ea"/>
              </a:rPr>
              <a:t>: </a:t>
            </a:r>
            <a:r>
              <a:rPr lang="ko-KR" altLang="en-US" sz="1200" spc="20" dirty="0">
                <a:latin typeface="+mn-ea"/>
              </a:rPr>
              <a:t>다른 비슷한 </a:t>
            </a:r>
            <a:r>
              <a:rPr lang="ko-KR" altLang="en-US" sz="1200" spc="20" dirty="0" err="1">
                <a:latin typeface="+mn-ea"/>
              </a:rPr>
              <a:t>인텐트</a:t>
            </a:r>
            <a:r>
              <a:rPr lang="ko-KR" altLang="en-US" sz="1200" spc="20" dirty="0">
                <a:latin typeface="+mn-ea"/>
              </a:rPr>
              <a:t> 여러 개에 매칭된 경우</a:t>
            </a:r>
            <a:endParaRPr lang="en-US" altLang="ko-KR" sz="1200" spc="20" dirty="0"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circleNumDbPlain"/>
            </a:pPr>
            <a:r>
              <a:rPr lang="ko-KR" altLang="en-US" sz="1200" spc="20" dirty="0" err="1">
                <a:latin typeface="+mn-ea"/>
              </a:rPr>
              <a:t>오매칭</a:t>
            </a:r>
            <a:r>
              <a:rPr lang="ko-KR" altLang="en-US" sz="1200" spc="20" dirty="0">
                <a:latin typeface="+mn-ea"/>
              </a:rPr>
              <a:t> </a:t>
            </a:r>
            <a:r>
              <a:rPr lang="en-US" altLang="ko-KR" sz="1200" spc="20" dirty="0">
                <a:latin typeface="+mn-ea"/>
              </a:rPr>
              <a:t>: </a:t>
            </a:r>
            <a:r>
              <a:rPr lang="ko-KR" altLang="en-US" sz="1200" spc="20" dirty="0">
                <a:latin typeface="+mn-ea"/>
              </a:rPr>
              <a:t>다른 </a:t>
            </a:r>
            <a:r>
              <a:rPr lang="ko-KR" altLang="en-US" sz="1200" spc="20" dirty="0" err="1">
                <a:latin typeface="+mn-ea"/>
              </a:rPr>
              <a:t>인텐트로</a:t>
            </a:r>
            <a:r>
              <a:rPr lang="ko-KR" altLang="en-US" sz="1200" spc="20" dirty="0">
                <a:latin typeface="+mn-ea"/>
              </a:rPr>
              <a:t> 잘못 매칭된 경우</a:t>
            </a:r>
            <a:endParaRPr lang="en-US" altLang="ko-KR" sz="1200" spc="20" dirty="0"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circleNumDbPlain"/>
            </a:pPr>
            <a:r>
              <a:rPr lang="ko-KR" altLang="en-US" sz="1200" spc="20" dirty="0">
                <a:latin typeface="+mn-ea"/>
              </a:rPr>
              <a:t>오류</a:t>
            </a:r>
            <a:r>
              <a:rPr lang="en-US" altLang="ko-KR" sz="1200" spc="20" dirty="0">
                <a:latin typeface="+mn-ea"/>
              </a:rPr>
              <a:t> : </a:t>
            </a:r>
            <a:r>
              <a:rPr lang="ko-KR" altLang="en-US" sz="1200" spc="20" dirty="0">
                <a:latin typeface="+mn-ea"/>
              </a:rPr>
              <a:t>그 외 기타 오류</a:t>
            </a:r>
            <a:endParaRPr lang="en-US" altLang="ko-KR" sz="1200" spc="20" dirty="0"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circleNumDbPlain"/>
            </a:pPr>
            <a:r>
              <a:rPr lang="ko-KR" altLang="en-US" sz="1200" spc="20">
                <a:latin typeface="+mn-ea"/>
              </a:rPr>
              <a:t>진행률</a:t>
            </a:r>
            <a:r>
              <a:rPr lang="en-US" altLang="ko-KR" sz="1200" spc="20">
                <a:latin typeface="+mn-ea"/>
              </a:rPr>
              <a:t>/</a:t>
            </a:r>
            <a:r>
              <a:rPr lang="ko-KR" altLang="en-US" sz="1200" spc="20">
                <a:latin typeface="+mn-ea"/>
              </a:rPr>
              <a:t>정답률 </a:t>
            </a:r>
            <a:r>
              <a:rPr lang="en-US" altLang="ko-KR" sz="1200" spc="20" dirty="0">
                <a:latin typeface="+mn-ea"/>
              </a:rPr>
              <a:t>: </a:t>
            </a:r>
            <a:r>
              <a:rPr lang="ko-KR" altLang="en-US" sz="1200" spc="20" dirty="0" err="1">
                <a:latin typeface="+mn-ea"/>
              </a:rPr>
              <a:t>지식검증</a:t>
            </a:r>
            <a:r>
              <a:rPr lang="ko-KR" altLang="en-US" sz="1200" spc="20" dirty="0">
                <a:latin typeface="+mn-ea"/>
              </a:rPr>
              <a:t> </a:t>
            </a:r>
            <a:r>
              <a:rPr lang="ko-KR" altLang="en-US" sz="1200" spc="20">
                <a:latin typeface="+mn-ea"/>
              </a:rPr>
              <a:t>진행 비율 및 검증 완료 후 정답률 </a:t>
            </a:r>
            <a:endParaRPr lang="en-US" altLang="ko-KR" sz="1200" spc="2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0960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D182688-76E9-3548-87BF-11C0E507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9" y="5527710"/>
            <a:ext cx="6858000" cy="731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4ACCE5-6E73-49CE-86BA-F039E0A2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0C96CC-AEA6-4272-BA40-494B6CACA9F2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검증결과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BE39A-58A7-4BFD-8E2C-B9AC0955CD30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지식검증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417A2D-81C9-4FA7-9A65-6290BD2B84C8}"/>
              </a:ext>
            </a:extLst>
          </p:cNvPr>
          <p:cNvSpPr txBox="1"/>
          <p:nvPr/>
        </p:nvSpPr>
        <p:spPr>
          <a:xfrm>
            <a:off x="404397" y="1523837"/>
            <a:ext cx="612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5.1.3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검증결과 상세내용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BC92A0-FEB4-4267-BDDB-C9AA1A37D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134" y="2783741"/>
            <a:ext cx="1600237" cy="2011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57930-369E-441E-BC21-1CE6F9216D76}"/>
              </a:ext>
            </a:extLst>
          </p:cNvPr>
          <p:cNvSpPr txBox="1"/>
          <p:nvPr/>
        </p:nvSpPr>
        <p:spPr>
          <a:xfrm>
            <a:off x="497629" y="1840298"/>
            <a:ext cx="613524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인텐트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센텐스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응답인텐트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제안센텐스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오류 유형을 확인할 수 있으며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오류 유형별 검색도 가능하다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정상적으로 매칭되는 센텐스는 엑셀 다운로드를 통해 확인할 수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6CE12C-00A8-438B-BDED-E5C76E7BB461}"/>
              </a:ext>
            </a:extLst>
          </p:cNvPr>
          <p:cNvSpPr txBox="1"/>
          <p:nvPr/>
        </p:nvSpPr>
        <p:spPr>
          <a:xfrm>
            <a:off x="2807240" y="3029325"/>
            <a:ext cx="2808782" cy="587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+mn-ea"/>
              </a:rPr>
              <a:t>[</a:t>
            </a:r>
            <a:r>
              <a:rPr lang="ko-KR" altLang="en-US" sz="1200" b="1">
                <a:latin typeface="+mn-ea"/>
              </a:rPr>
              <a:t>검증 오류 유형</a:t>
            </a:r>
            <a:r>
              <a:rPr lang="en-US" altLang="ko-KR" sz="1200" b="1">
                <a:latin typeface="+mn-ea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제안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미매칭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멀티매칭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오매칭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에러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92FAC-3ACC-4BE1-BD23-3434A7FCA556}"/>
              </a:ext>
            </a:extLst>
          </p:cNvPr>
          <p:cNvSpPr/>
          <p:nvPr/>
        </p:nvSpPr>
        <p:spPr>
          <a:xfrm>
            <a:off x="972974" y="5509250"/>
            <a:ext cx="533008" cy="24622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009493-17D2-4278-BD89-300983C89BA3}"/>
              </a:ext>
            </a:extLst>
          </p:cNvPr>
          <p:cNvSpPr/>
          <p:nvPr/>
        </p:nvSpPr>
        <p:spPr>
          <a:xfrm>
            <a:off x="3133841" y="5509250"/>
            <a:ext cx="469544" cy="26027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CB9D99-11B7-4AC5-AB86-1777A05B7A2C}"/>
              </a:ext>
            </a:extLst>
          </p:cNvPr>
          <p:cNvSpPr/>
          <p:nvPr/>
        </p:nvSpPr>
        <p:spPr>
          <a:xfrm>
            <a:off x="4985062" y="5509250"/>
            <a:ext cx="1005372" cy="26027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185B93-20B5-4385-8530-896A1B85349C}"/>
              </a:ext>
            </a:extLst>
          </p:cNvPr>
          <p:cNvSpPr/>
          <p:nvPr/>
        </p:nvSpPr>
        <p:spPr>
          <a:xfrm>
            <a:off x="6303369" y="5509250"/>
            <a:ext cx="520109" cy="24622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4CF065-B39D-4F7E-B99C-84411B0ADC2F}"/>
              </a:ext>
            </a:extLst>
          </p:cNvPr>
          <p:cNvSpPr txBox="1"/>
          <p:nvPr/>
        </p:nvSpPr>
        <p:spPr>
          <a:xfrm>
            <a:off x="1153418" y="6721035"/>
            <a:ext cx="497205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n-ea"/>
              </a:rPr>
              <a:t>인텐트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n-ea"/>
              </a:rPr>
              <a:t>센텐스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사용자 발화 센텐스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n-ea"/>
              </a:rPr>
              <a:t>응답인텐트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제안센텐스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매칭된 인텐트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사용자에게 제안한 센텐스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n-ea"/>
              </a:rPr>
              <a:t>오류유형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제안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미매칭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멀티매칭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오매칭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에러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43D4D9-556D-4438-8A4E-69064292E5C2}"/>
              </a:ext>
            </a:extLst>
          </p:cNvPr>
          <p:cNvSpPr txBox="1"/>
          <p:nvPr/>
        </p:nvSpPr>
        <p:spPr>
          <a:xfrm>
            <a:off x="1152815" y="5282587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C77114-7185-411A-82BF-4B0F0F16FD43}"/>
              </a:ext>
            </a:extLst>
          </p:cNvPr>
          <p:cNvSpPr txBox="1"/>
          <p:nvPr/>
        </p:nvSpPr>
        <p:spPr>
          <a:xfrm>
            <a:off x="3281950" y="5282587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E507DC-607C-4F43-B246-3589C597E290}"/>
              </a:ext>
            </a:extLst>
          </p:cNvPr>
          <p:cNvSpPr txBox="1"/>
          <p:nvPr/>
        </p:nvSpPr>
        <p:spPr>
          <a:xfrm>
            <a:off x="5398139" y="5282587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9D8775-9651-492E-981F-BF3134123A25}"/>
              </a:ext>
            </a:extLst>
          </p:cNvPr>
          <p:cNvSpPr txBox="1"/>
          <p:nvPr/>
        </p:nvSpPr>
        <p:spPr>
          <a:xfrm>
            <a:off x="6473423" y="5282587"/>
            <a:ext cx="180000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733946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히스토리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2598824" y="1745990"/>
            <a:ext cx="3818690" cy="14416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메인화면 좌측 메뉴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-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지식검증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히스토리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히스토리에서는 검증 통계를 시각적으로 파악할 수 있으며 유형별 매칭 오류 건수를 확인할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4ACCE5-6E73-49CE-86BA-F039E0A2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8BD24-DBB3-49A5-A6E7-01C367A2B9D6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지식검증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4CD4CF-DE85-423A-B677-D308FE50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7" y="1759389"/>
            <a:ext cx="2073560" cy="299308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6BEF6D-DA64-41CB-9F4D-63F3D6D620AD}"/>
              </a:ext>
            </a:extLst>
          </p:cNvPr>
          <p:cNvSpPr/>
          <p:nvPr/>
        </p:nvSpPr>
        <p:spPr>
          <a:xfrm>
            <a:off x="194032" y="3248526"/>
            <a:ext cx="2404792" cy="558832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5A499D-5363-4D8B-A0A2-2A427A4FB7F6}"/>
              </a:ext>
            </a:extLst>
          </p:cNvPr>
          <p:cNvSpPr/>
          <p:nvPr/>
        </p:nvSpPr>
        <p:spPr>
          <a:xfrm>
            <a:off x="178166" y="4164669"/>
            <a:ext cx="2404792" cy="558832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44F2AF-DE5D-4FDB-90F0-1B60BBA41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96495"/>
            <a:ext cx="6858000" cy="35690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506124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00205EA-05AE-450E-B46A-1F7A1EF4E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02008"/>
            <a:ext cx="6858000" cy="20747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히스토리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4ACCE5-6E73-49CE-86BA-F039E0A2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8BD24-DBB3-49A5-A6E7-01C367A2B9D6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지식검증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1C5EB-5E60-4366-9D3F-FB39EA74B56A}"/>
              </a:ext>
            </a:extLst>
          </p:cNvPr>
          <p:cNvSpPr txBox="1"/>
          <p:nvPr/>
        </p:nvSpPr>
        <p:spPr>
          <a:xfrm>
            <a:off x="310733" y="2336503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[</a:t>
            </a:r>
            <a:r>
              <a:rPr lang="ko-KR" altLang="en-US" sz="1200" b="1"/>
              <a:t>검증 통계</a:t>
            </a:r>
            <a:r>
              <a:rPr lang="en-US" altLang="ko-KR" sz="1200" b="1"/>
              <a:t>]</a:t>
            </a:r>
            <a:endParaRPr lang="ko-KR" altLang="en-US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50E69-EA2F-4B3C-826D-2AACAD393BBD}"/>
              </a:ext>
            </a:extLst>
          </p:cNvPr>
          <p:cNvSpPr txBox="1"/>
          <p:nvPr/>
        </p:nvSpPr>
        <p:spPr>
          <a:xfrm>
            <a:off x="310733" y="6377529"/>
            <a:ext cx="1236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[</a:t>
            </a:r>
            <a:r>
              <a:rPr lang="ko-KR" altLang="en-US" sz="1200" b="1"/>
              <a:t>검증 히스토리</a:t>
            </a:r>
            <a:r>
              <a:rPr lang="en-US" altLang="ko-KR" sz="1200" b="1"/>
              <a:t>]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32DB6-0BC3-4F12-AF68-E5C0CF280BE1}"/>
              </a:ext>
            </a:extLst>
          </p:cNvPr>
          <p:cNvSpPr txBox="1"/>
          <p:nvPr/>
        </p:nvSpPr>
        <p:spPr>
          <a:xfrm>
            <a:off x="354933" y="1487065"/>
            <a:ext cx="633242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지식검증 히스토리는 정답률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오류율 등의 검증 통계를 시각적으로 표현하였으며 현재까지 실행된 검증 내역을 구체적으로 확인할 수 있다</a:t>
            </a:r>
            <a:r>
              <a:rPr lang="en-US" altLang="ko-KR" sz="1200">
                <a:latin typeface="+mn-ea"/>
              </a:rPr>
              <a:t>. </a:t>
            </a:r>
            <a:endParaRPr lang="ko-KR" altLang="en-US" sz="120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02A3E4-434C-4C63-A31A-465D8D34CADC}"/>
              </a:ext>
            </a:extLst>
          </p:cNvPr>
          <p:cNvSpPr/>
          <p:nvPr/>
        </p:nvSpPr>
        <p:spPr>
          <a:xfrm>
            <a:off x="195047" y="3394583"/>
            <a:ext cx="6525142" cy="116255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D0A6F1-B4BD-4006-8B4A-417962CEF5A1}"/>
              </a:ext>
            </a:extLst>
          </p:cNvPr>
          <p:cNvSpPr/>
          <p:nvPr/>
        </p:nvSpPr>
        <p:spPr>
          <a:xfrm>
            <a:off x="5232400" y="2855076"/>
            <a:ext cx="1599270" cy="1941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889DED-831D-4649-8453-0EFC0C1515F9}"/>
              </a:ext>
            </a:extLst>
          </p:cNvPr>
          <p:cNvSpPr/>
          <p:nvPr/>
        </p:nvSpPr>
        <p:spPr>
          <a:xfrm>
            <a:off x="6251575" y="2600647"/>
            <a:ext cx="584866" cy="1941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E1143A-8F53-4F79-B3F0-400BDD49EA92}"/>
              </a:ext>
            </a:extLst>
          </p:cNvPr>
          <p:cNvSpPr txBox="1"/>
          <p:nvPr/>
        </p:nvSpPr>
        <p:spPr>
          <a:xfrm>
            <a:off x="889226" y="4810351"/>
            <a:ext cx="5612507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검증 기록 다운로드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검증 기간 필터 및 입력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특정기간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특정일 지정날짜 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-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선택 시 달력이 활성화 됨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정답률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오류율 비교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정답률 추이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실행 성공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실패 그래프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9D39B-85AA-4812-9D02-4072DC11E296}"/>
              </a:ext>
            </a:extLst>
          </p:cNvPr>
          <p:cNvSpPr txBox="1"/>
          <p:nvPr/>
        </p:nvSpPr>
        <p:spPr>
          <a:xfrm>
            <a:off x="6248794" y="2407092"/>
            <a:ext cx="173326" cy="173007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0C1EA1-1965-40AA-8F25-ED0A6CE61598}"/>
              </a:ext>
            </a:extLst>
          </p:cNvPr>
          <p:cNvSpPr txBox="1"/>
          <p:nvPr/>
        </p:nvSpPr>
        <p:spPr>
          <a:xfrm>
            <a:off x="5232400" y="2658521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54DE5-A9B9-4D8E-9E2E-78F9F91474B6}"/>
              </a:ext>
            </a:extLst>
          </p:cNvPr>
          <p:cNvSpPr txBox="1"/>
          <p:nvPr/>
        </p:nvSpPr>
        <p:spPr>
          <a:xfrm>
            <a:off x="380333" y="3186797"/>
            <a:ext cx="173326" cy="180000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69154CE-25D1-44E5-9153-42DC94660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9" y="6659256"/>
            <a:ext cx="6858000" cy="13440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78110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358A7-5CA4-4C51-B456-BCE16BF26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통계분석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541D7D-82D5-4635-942A-A6CC8150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4FC290-9BA7-4E16-9676-C7BF7D872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137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430F8D-EA92-4906-8A03-72C196158F3C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803170" y="1411877"/>
            <a:ext cx="5397934" cy="11646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 분석에서는 사용자 발화와 응답 이력 분석에 기반한 여러 종류의 통계 정보를 볼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발화와 응답 내용은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elasticSearch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저장되며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저장된 내용을 분석하여 통계 정보를 제공한다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이러한 통계 분석을 통해 챗봇 서비스의 품질을 향상시킬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4ACCE5-6E73-49CE-86BA-F039E0A2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95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ECE0EB-EF61-425E-AA5D-685BFB0BEB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1" y="3639299"/>
            <a:ext cx="4901501" cy="32746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FC2C21-44B1-426B-895D-EEA80740F131}"/>
              </a:ext>
            </a:extLst>
          </p:cNvPr>
          <p:cNvSpPr/>
          <p:nvPr/>
        </p:nvSpPr>
        <p:spPr>
          <a:xfrm>
            <a:off x="873177" y="3321977"/>
            <a:ext cx="5222708" cy="3982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B18C2-474C-48CA-89B6-EAC7EEC12FBE}"/>
              </a:ext>
            </a:extLst>
          </p:cNvPr>
          <p:cNvSpPr txBox="1"/>
          <p:nvPr/>
        </p:nvSpPr>
        <p:spPr>
          <a:xfrm>
            <a:off x="2721269" y="3183477"/>
            <a:ext cx="15265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&lt;</a:t>
            </a:r>
            <a:r>
              <a:rPr lang="ko-KR" altLang="en-US" sz="1200" b="1">
                <a:solidFill>
                  <a:srgbClr val="0070C0"/>
                </a:solidFill>
              </a:rPr>
              <a:t>통계분석의 구조</a:t>
            </a:r>
            <a:r>
              <a:rPr lang="en-US" altLang="ko-KR" sz="1200" b="1">
                <a:solidFill>
                  <a:srgbClr val="0070C0"/>
                </a:solidFill>
              </a:rPr>
              <a:t>&gt;</a:t>
            </a:r>
            <a:endParaRPr lang="ko-KR" altLang="en-US" sz="1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976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B45460-A65D-BF48-A9F9-9DAD7650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3943"/>
            <a:ext cx="6858000" cy="33220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D287D6-B594-49FE-B5CD-FD44E75D77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t="3098" r="-1817" b="-63"/>
          <a:stretch/>
        </p:blipFill>
        <p:spPr>
          <a:xfrm>
            <a:off x="380333" y="1604762"/>
            <a:ext cx="1986520" cy="3800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종합 통계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2561136" y="1627064"/>
            <a:ext cx="3792039" cy="199561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메인화면 좌측 메뉴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통계분석 </a:t>
            </a: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 </a:t>
            </a:r>
            <a:r>
              <a:rPr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종합 통계</a:t>
            </a:r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종합 통계에서는 이용 통계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응답 현황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상위 최대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 분류의 이용률을 시각적으로 파악할 수 있으며 사용자의 관심도가 높은 인텐트 순위를 확인할 수 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endParaRPr lang="ko-KR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4ACCE5-6E73-49CE-86BA-F039E0A2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A7E5B7-58C0-483A-A9B5-427D48459AA4}"/>
              </a:ext>
            </a:extLst>
          </p:cNvPr>
          <p:cNvSpPr/>
          <p:nvPr/>
        </p:nvSpPr>
        <p:spPr>
          <a:xfrm>
            <a:off x="238153" y="3577527"/>
            <a:ext cx="2225842" cy="890334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7F169-9FCE-4000-903C-B976847725DA}"/>
              </a:ext>
            </a:extLst>
          </p:cNvPr>
          <p:cNvSpPr txBox="1"/>
          <p:nvPr/>
        </p:nvSpPr>
        <p:spPr>
          <a:xfrm>
            <a:off x="280545" y="761353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날짜</a:t>
            </a:r>
            <a:endParaRPr lang="en-US" altLang="ko-KR" sz="105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338687-1830-42F4-8C71-FA9299A55EAE}"/>
              </a:ext>
            </a:extLst>
          </p:cNvPr>
          <p:cNvSpPr txBox="1"/>
          <p:nvPr/>
        </p:nvSpPr>
        <p:spPr>
          <a:xfrm>
            <a:off x="994196" y="761353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이용통계</a:t>
            </a:r>
            <a:endParaRPr lang="en-US" altLang="ko-KR" sz="105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EE944D-CD3A-4F33-A1A1-D88836DF2E0B}"/>
              </a:ext>
            </a:extLst>
          </p:cNvPr>
          <p:cNvSpPr txBox="1"/>
          <p:nvPr/>
        </p:nvSpPr>
        <p:spPr>
          <a:xfrm>
            <a:off x="1990734" y="761353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응답현황</a:t>
            </a:r>
            <a:endParaRPr lang="en-US" altLang="ko-KR" sz="105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8BD24-DBB3-49A5-A6E7-01C367A2B9D6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7D3F9-6D69-4B5D-A47C-97C6FFBA43B5}"/>
              </a:ext>
            </a:extLst>
          </p:cNvPr>
          <p:cNvSpPr txBox="1"/>
          <p:nvPr/>
        </p:nvSpPr>
        <p:spPr>
          <a:xfrm>
            <a:off x="3643883" y="7613531"/>
            <a:ext cx="2332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지식분류통계</a:t>
            </a:r>
            <a:r>
              <a:rPr lang="en-US" altLang="ko-KR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상위 최대 </a:t>
            </a:r>
            <a:r>
              <a:rPr lang="en-US" altLang="ko-KR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10</a:t>
            </a:r>
            <a:r>
              <a:rPr lang="ko-KR" altLang="en-US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개 분류</a:t>
            </a:r>
            <a:r>
              <a:rPr lang="en-US" altLang="ko-KR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AC94B6-88A5-49B4-A83C-D55F178D3056}"/>
              </a:ext>
            </a:extLst>
          </p:cNvPr>
          <p:cNvSpPr txBox="1"/>
          <p:nvPr/>
        </p:nvSpPr>
        <p:spPr>
          <a:xfrm>
            <a:off x="551903" y="644958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이용통계</a:t>
            </a:r>
            <a:endParaRPr lang="en-US" altLang="ko-KR" sz="105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BEDB9-1D84-4B64-969F-4165C8AAB8BF}"/>
              </a:ext>
            </a:extLst>
          </p:cNvPr>
          <p:cNvSpPr txBox="1"/>
          <p:nvPr/>
        </p:nvSpPr>
        <p:spPr>
          <a:xfrm>
            <a:off x="1852729" y="6447286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응답현황</a:t>
            </a:r>
            <a:endParaRPr lang="en-US" altLang="ko-KR" sz="105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11E31F-CF76-4547-9011-73AF243503EF}"/>
              </a:ext>
            </a:extLst>
          </p:cNvPr>
          <p:cNvSpPr txBox="1"/>
          <p:nvPr/>
        </p:nvSpPr>
        <p:spPr>
          <a:xfrm>
            <a:off x="3155431" y="6447286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분류별이용률</a:t>
            </a:r>
            <a:endParaRPr lang="en-US" altLang="ko-KR" sz="105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9174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0A5B5B5-5A20-428F-ACA5-43DBA387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2372"/>
            <a:ext cx="6858000" cy="6490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종합 통계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6.1.1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필터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687849" y="2964404"/>
            <a:ext cx="5308662" cy="36576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 기록 엑셀 다운로드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범위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대상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유입채널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원하는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 선택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*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범위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도메인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도메인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도메인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응답 기간 필터 및 입력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특정기간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지정날짜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 시 달력이 활성화 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9646B5-D68C-40BB-B3AF-86BD5AD94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2418C7-0285-42AD-9638-0DAD9B177633}"/>
              </a:ext>
            </a:extLst>
          </p:cNvPr>
          <p:cNvSpPr/>
          <p:nvPr/>
        </p:nvSpPr>
        <p:spPr>
          <a:xfrm>
            <a:off x="969957" y="2461073"/>
            <a:ext cx="3639214" cy="25307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E036ED-A7EE-491F-84AE-6755B4F8EC66}"/>
              </a:ext>
            </a:extLst>
          </p:cNvPr>
          <p:cNvSpPr/>
          <p:nvPr/>
        </p:nvSpPr>
        <p:spPr>
          <a:xfrm>
            <a:off x="4661210" y="2456960"/>
            <a:ext cx="2088996" cy="25307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27AF2F-6783-4F90-B4E8-131EE3129543}"/>
              </a:ext>
            </a:extLst>
          </p:cNvPr>
          <p:cNvSpPr/>
          <p:nvPr/>
        </p:nvSpPr>
        <p:spPr>
          <a:xfrm>
            <a:off x="6024596" y="2148968"/>
            <a:ext cx="799067" cy="20155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48E136-0877-4E9B-863D-6146C79EB382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718B307-A4CE-43A7-A0CD-03DEB910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7794" y="6383409"/>
            <a:ext cx="2616528" cy="2888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19F5493-D11D-7746-9EA6-3C85526F7DF1}"/>
              </a:ext>
            </a:extLst>
          </p:cNvPr>
          <p:cNvGrpSpPr/>
          <p:nvPr/>
        </p:nvGrpSpPr>
        <p:grpSpPr>
          <a:xfrm>
            <a:off x="641213" y="4208454"/>
            <a:ext cx="5383383" cy="1185621"/>
            <a:chOff x="708119" y="3737729"/>
            <a:chExt cx="5383383" cy="118562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2F7E98-BE53-4872-8805-EAC86F480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119" y="3737729"/>
              <a:ext cx="5383383" cy="10466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E4116DD-E5FE-8C4B-A490-03C553C11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21710" y="3876748"/>
              <a:ext cx="835606" cy="10466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4F0DE85-B488-1845-BCEA-AF9C14591182}"/>
              </a:ext>
            </a:extLst>
          </p:cNvPr>
          <p:cNvSpPr txBox="1">
            <a:spLocks noChangeAspect="1"/>
          </p:cNvSpPr>
          <p:nvPr/>
        </p:nvSpPr>
        <p:spPr>
          <a:xfrm>
            <a:off x="6306521" y="1875553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1A2A2D-195B-2D4E-B521-F18BCCA7EE7C}"/>
              </a:ext>
            </a:extLst>
          </p:cNvPr>
          <p:cNvSpPr txBox="1">
            <a:spLocks noChangeAspect="1"/>
          </p:cNvSpPr>
          <p:nvPr/>
        </p:nvSpPr>
        <p:spPr>
          <a:xfrm>
            <a:off x="2642444" y="2186738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6C5F6A-04FF-9641-9982-B1002F814447}"/>
              </a:ext>
            </a:extLst>
          </p:cNvPr>
          <p:cNvSpPr txBox="1">
            <a:spLocks noChangeAspect="1"/>
          </p:cNvSpPr>
          <p:nvPr/>
        </p:nvSpPr>
        <p:spPr>
          <a:xfrm>
            <a:off x="5552251" y="2192572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923132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4CE2D8-5862-FF44-B0CA-F46ED71A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3927"/>
            <a:ext cx="6858000" cy="28767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6490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6.1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종합 통계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6.1.2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 상세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988859" y="5394330"/>
            <a:ext cx="4880281" cy="101457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lnSpc>
                <a:spcPct val="175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이용 통계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대화 세션 기준 집계된 사용자 수 및 총 발화 유입량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응답 현황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분류별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이용률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28600" indent="-228600">
              <a:lnSpc>
                <a:spcPct val="175000"/>
              </a:lnSpc>
              <a:buAutoNum type="circleNumDbPlain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원하는 기준 항목 선택 시 해당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그래프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출력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9646B5-D68C-40BB-B3AF-86BD5AD94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0641F5-34F9-4702-AA17-295EFF10127D}"/>
              </a:ext>
            </a:extLst>
          </p:cNvPr>
          <p:cNvSpPr txBox="1"/>
          <p:nvPr/>
        </p:nvSpPr>
        <p:spPr>
          <a:xfrm>
            <a:off x="231951" y="37209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날짜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F7AC3B-ECE1-4515-A35C-0AB4CEEFE15D}"/>
              </a:ext>
            </a:extLst>
          </p:cNvPr>
          <p:cNvSpPr txBox="1"/>
          <p:nvPr/>
        </p:nvSpPr>
        <p:spPr>
          <a:xfrm>
            <a:off x="959205" y="3720912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</a:rPr>
              <a:t>이용 통계</a:t>
            </a:r>
            <a:endParaRPr lang="en-US" altLang="ko-KR" sz="11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0D2ED6-57CA-4DBD-B15C-EAB3F9962633}"/>
              </a:ext>
            </a:extLst>
          </p:cNvPr>
          <p:cNvSpPr txBox="1"/>
          <p:nvPr/>
        </p:nvSpPr>
        <p:spPr>
          <a:xfrm>
            <a:off x="1947016" y="3720912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</a:rPr>
              <a:t>응답 현황</a:t>
            </a:r>
            <a:endParaRPr lang="en-US" altLang="ko-KR" sz="11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E3F564-8CB2-4E93-A18C-4D0E7A41FAEF}"/>
              </a:ext>
            </a:extLst>
          </p:cNvPr>
          <p:cNvSpPr txBox="1"/>
          <p:nvPr/>
        </p:nvSpPr>
        <p:spPr>
          <a:xfrm>
            <a:off x="4191540" y="372091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지식분류통계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4622DB-D3DB-49C7-8A69-1239EB561FBD}"/>
              </a:ext>
            </a:extLst>
          </p:cNvPr>
          <p:cNvSpPr/>
          <p:nvPr/>
        </p:nvSpPr>
        <p:spPr>
          <a:xfrm>
            <a:off x="1557018" y="2415033"/>
            <a:ext cx="2877095" cy="122651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BE0FEF-7132-4911-B83F-16403A233FD0}"/>
              </a:ext>
            </a:extLst>
          </p:cNvPr>
          <p:cNvSpPr/>
          <p:nvPr/>
        </p:nvSpPr>
        <p:spPr>
          <a:xfrm>
            <a:off x="104819" y="2417880"/>
            <a:ext cx="1389478" cy="122932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6203EA-76E0-477E-B7BA-B9EFE3EA2610}"/>
              </a:ext>
            </a:extLst>
          </p:cNvPr>
          <p:cNvSpPr/>
          <p:nvPr/>
        </p:nvSpPr>
        <p:spPr>
          <a:xfrm>
            <a:off x="799558" y="4291449"/>
            <a:ext cx="5920817" cy="22640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0A29B5-1284-4723-B849-5F877B4AB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677662"/>
              </p:ext>
            </p:extLst>
          </p:nvPr>
        </p:nvGraphicFramePr>
        <p:xfrm>
          <a:off x="1648592" y="6706380"/>
          <a:ext cx="3584881" cy="1154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001">
                  <a:extLst>
                    <a:ext uri="{9D8B030D-6E8A-4147-A177-3AD203B41FA5}">
                      <a16:colId xmlns:a16="http://schemas.microsoft.com/office/drawing/2014/main" val="1327567593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3466583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날짜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787918"/>
                  </a:ext>
                </a:extLst>
              </a:tr>
              <a:tr h="293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이용통계</a:t>
                      </a:r>
                      <a:endParaRPr lang="en-US" altLang="ko-KR" sz="1200" b="1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및 발화 총계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148517"/>
                  </a:ext>
                </a:extLst>
              </a:tr>
              <a:tr h="293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응답현황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응답 및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미응답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총계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56242"/>
                  </a:ext>
                </a:extLst>
              </a:tr>
              <a:tr h="293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지식분류통계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상위 최대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 지식분류 총계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93052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62C5621-F386-4EF5-9C9B-157D6A99E82F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4814A-1B45-2544-8D4D-BB8C99D09246}"/>
              </a:ext>
            </a:extLst>
          </p:cNvPr>
          <p:cNvSpPr txBox="1">
            <a:spLocks noChangeAspect="1"/>
          </p:cNvSpPr>
          <p:nvPr/>
        </p:nvSpPr>
        <p:spPr>
          <a:xfrm>
            <a:off x="871251" y="2133255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C6E9E-38A5-E147-850C-F50216583FB2}"/>
              </a:ext>
            </a:extLst>
          </p:cNvPr>
          <p:cNvSpPr txBox="1">
            <a:spLocks noChangeAspect="1"/>
          </p:cNvSpPr>
          <p:nvPr/>
        </p:nvSpPr>
        <p:spPr>
          <a:xfrm>
            <a:off x="2771246" y="2149649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F80EBC-5662-4B45-A3E2-12C66074EE08}"/>
              </a:ext>
            </a:extLst>
          </p:cNvPr>
          <p:cNvSpPr txBox="1">
            <a:spLocks noChangeAspect="1"/>
          </p:cNvSpPr>
          <p:nvPr/>
        </p:nvSpPr>
        <p:spPr>
          <a:xfrm>
            <a:off x="539039" y="4293686"/>
            <a:ext cx="235215" cy="226409"/>
          </a:xfrm>
          <a:prstGeom prst="rect">
            <a:avLst/>
          </a:prstGeom>
          <a:solidFill>
            <a:srgbClr val="3399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6659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FF17689-6413-274C-A681-A5435F3C8DBC}"/>
              </a:ext>
            </a:extLst>
          </p:cNvPr>
          <p:cNvGrpSpPr/>
          <p:nvPr/>
        </p:nvGrpSpPr>
        <p:grpSpPr>
          <a:xfrm>
            <a:off x="15368" y="4559280"/>
            <a:ext cx="6835775" cy="3756459"/>
            <a:chOff x="15368" y="4559280"/>
            <a:chExt cx="6835775" cy="375645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93E6C6-FB6C-5A4E-8843-CE0AA6C38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324"/>
            <a:stretch/>
          </p:blipFill>
          <p:spPr>
            <a:xfrm>
              <a:off x="15368" y="4559280"/>
              <a:ext cx="6835775" cy="3549457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59AA57F-B7EB-7C40-8F65-6BDDAE0A066D}"/>
                </a:ext>
              </a:extLst>
            </p:cNvPr>
            <p:cNvGrpSpPr/>
            <p:nvPr/>
          </p:nvGrpSpPr>
          <p:grpSpPr>
            <a:xfrm>
              <a:off x="190708" y="7145897"/>
              <a:ext cx="6548023" cy="1169842"/>
              <a:chOff x="17349" y="3719494"/>
              <a:chExt cx="6835335" cy="114874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DE019B0-AE11-7D4A-A669-934E4BEBD8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r="2994"/>
              <a:stretch/>
            </p:blipFill>
            <p:spPr>
              <a:xfrm>
                <a:off x="17349" y="3753875"/>
                <a:ext cx="6652709" cy="111436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B0F012AF-DD02-CA44-8AEE-9D26939401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94919" t="-3184" r="-1128" b="3184"/>
              <a:stretch/>
            </p:blipFill>
            <p:spPr>
              <a:xfrm>
                <a:off x="6426854" y="3719494"/>
                <a:ext cx="425830" cy="1114360"/>
              </a:xfrm>
              <a:prstGeom prst="rect">
                <a:avLst/>
              </a:prstGeom>
            </p:spPr>
          </p:pic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33C3C6-6AAD-462B-BE20-424C6C3994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8" b="1"/>
          <a:stretch/>
        </p:blipFill>
        <p:spPr>
          <a:xfrm>
            <a:off x="340678" y="1797263"/>
            <a:ext cx="2001600" cy="1928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96221-FDF8-4859-9132-E09D16E4814C}"/>
              </a:ext>
            </a:extLst>
          </p:cNvPr>
          <p:cNvSpPr txBox="1"/>
          <p:nvPr/>
        </p:nvSpPr>
        <p:spPr>
          <a:xfrm>
            <a:off x="380333" y="1168896"/>
            <a:ext cx="612140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6.2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응답률 통계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7A81E-BC85-4260-9B4D-4A08640B9DE8}"/>
              </a:ext>
            </a:extLst>
          </p:cNvPr>
          <p:cNvSpPr txBox="1"/>
          <p:nvPr/>
        </p:nvSpPr>
        <p:spPr>
          <a:xfrm>
            <a:off x="2650992" y="1755545"/>
            <a:ext cx="3955889" cy="171861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메인화면 좌측 메뉴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통계분석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응답률 통계</a:t>
            </a: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응답률 통계에서는 사용자에 대한 챗봇의 응답여부를 시각적으로 파악할 수 있으며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미응답한 발화를 인텐트에 추가하여 챗봇 품질을 향상시킬 수 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4ACCE5-6E73-49CE-86BA-F039E0A2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61FA68-4457-4236-95C8-33CFF130C8A6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7F169-9FCE-4000-903C-B976847725DA}"/>
              </a:ext>
            </a:extLst>
          </p:cNvPr>
          <p:cNvSpPr txBox="1"/>
          <p:nvPr/>
        </p:nvSpPr>
        <p:spPr>
          <a:xfrm>
            <a:off x="130554" y="683340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날짜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338687-1830-42F4-8C71-FA9299A55EAE}"/>
              </a:ext>
            </a:extLst>
          </p:cNvPr>
          <p:cNvSpPr txBox="1"/>
          <p:nvPr/>
        </p:nvSpPr>
        <p:spPr>
          <a:xfrm>
            <a:off x="718920" y="683340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대상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EE944D-CD3A-4F33-A1A1-D88836DF2E0B}"/>
              </a:ext>
            </a:extLst>
          </p:cNvPr>
          <p:cNvSpPr txBox="1"/>
          <p:nvPr/>
        </p:nvSpPr>
        <p:spPr>
          <a:xfrm>
            <a:off x="1609231" y="6833409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사용자발화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1C2A2-022F-42E2-8078-4C547B102F87}"/>
              </a:ext>
            </a:extLst>
          </p:cNvPr>
          <p:cNvSpPr txBox="1"/>
          <p:nvPr/>
        </p:nvSpPr>
        <p:spPr>
          <a:xfrm>
            <a:off x="3057729" y="683340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발화유형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568F81-4308-4612-8AB1-411E9AB146E2}"/>
              </a:ext>
            </a:extLst>
          </p:cNvPr>
          <p:cNvSpPr txBox="1"/>
          <p:nvPr/>
        </p:nvSpPr>
        <p:spPr>
          <a:xfrm>
            <a:off x="3675376" y="683340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응답유형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98C02-DB9D-4DAE-B495-376A2FDA9D45}"/>
              </a:ext>
            </a:extLst>
          </p:cNvPr>
          <p:cNvSpPr txBox="1"/>
          <p:nvPr/>
        </p:nvSpPr>
        <p:spPr>
          <a:xfrm>
            <a:off x="4557040" y="6833409"/>
            <a:ext cx="889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응답인텐트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8BD24-DBB3-49A5-A6E7-01C367A2B9D6}"/>
              </a:ext>
            </a:extLst>
          </p:cNvPr>
          <p:cNvSpPr txBox="1"/>
          <p:nvPr/>
        </p:nvSpPr>
        <p:spPr>
          <a:xfrm>
            <a:off x="380333" y="716049"/>
            <a:ext cx="61214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BE8AA5-007A-489B-A12B-019FE90D1BA3}"/>
              </a:ext>
            </a:extLst>
          </p:cNvPr>
          <p:cNvSpPr/>
          <p:nvPr/>
        </p:nvSpPr>
        <p:spPr>
          <a:xfrm>
            <a:off x="190708" y="2848653"/>
            <a:ext cx="2284238" cy="460578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ACA939-DBBC-4505-A92E-27C25C0E5E18}"/>
              </a:ext>
            </a:extLst>
          </p:cNvPr>
          <p:cNvSpPr/>
          <p:nvPr/>
        </p:nvSpPr>
        <p:spPr>
          <a:xfrm>
            <a:off x="190708" y="1927497"/>
            <a:ext cx="2284238" cy="460578"/>
          </a:xfrm>
          <a:prstGeom prst="rect">
            <a:avLst/>
          </a:prstGeom>
          <a:noFill/>
          <a:ln w="19050">
            <a:solidFill>
              <a:srgbClr val="FFCE5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58A69-C56A-49D8-9DE7-A7D9F5C34BD5}"/>
              </a:ext>
            </a:extLst>
          </p:cNvPr>
          <p:cNvSpPr txBox="1"/>
          <p:nvPr/>
        </p:nvSpPr>
        <p:spPr>
          <a:xfrm>
            <a:off x="5342027" y="683340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정확도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92D7DE-AE95-416D-A7DA-8A93C59AC360}"/>
              </a:ext>
            </a:extLst>
          </p:cNvPr>
          <p:cNvSpPr txBox="1"/>
          <p:nvPr/>
        </p:nvSpPr>
        <p:spPr>
          <a:xfrm>
            <a:off x="6302163" y="682015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5">
                    <a:lumMod val="50000"/>
                  </a:schemeClr>
                </a:solidFill>
              </a:rPr>
              <a:t>등록</a:t>
            </a:r>
            <a:endParaRPr lang="en-US" altLang="ko-KR" sz="1100" b="1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477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35419</TotalTime>
  <Words>10678</Words>
  <Application>Microsoft Office PowerPoint</Application>
  <PresentationFormat>A4 용지(210x297mm)</PresentationFormat>
  <Paragraphs>1868</Paragraphs>
  <Slides>149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149</vt:i4>
      </vt:variant>
    </vt:vector>
  </HeadingPairs>
  <TitlesOfParts>
    <vt:vector size="160" baseType="lpstr">
      <vt:lpstr>KoPubDotum Medium</vt:lpstr>
      <vt:lpstr>LG Smart UI Regular</vt:lpstr>
      <vt:lpstr>LG Smart UI SemiBold</vt:lpstr>
      <vt:lpstr>나눔고딕 ExtraBold</vt:lpstr>
      <vt:lpstr>맑은 고딕</vt:lpstr>
      <vt:lpstr>맑은 고딕 Semilight</vt:lpstr>
      <vt:lpstr>Arial</vt:lpstr>
      <vt:lpstr>Calibri</vt:lpstr>
      <vt:lpstr>Calibri Light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1</vt:lpstr>
      <vt:lpstr>PowerPoint 프레젠테이션</vt:lpstr>
      <vt:lpstr>PowerPoint 프레젠테이션</vt:lpstr>
      <vt:lpstr>2</vt:lpstr>
      <vt:lpstr>PowerPoint 프레젠테이션</vt:lpstr>
      <vt:lpstr>PowerPoint 프레젠테이션</vt:lpstr>
      <vt:lpstr>PowerPoint 프레젠테이션</vt:lpstr>
      <vt:lpstr>PowerPoint 프레젠테이션</vt:lpstr>
      <vt:lpstr>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kim bomi</cp:lastModifiedBy>
  <cp:revision>1438</cp:revision>
  <cp:lastPrinted>2019-10-24T02:44:34Z</cp:lastPrinted>
  <dcterms:created xsi:type="dcterms:W3CDTF">2019-09-25T08:46:20Z</dcterms:created>
  <dcterms:modified xsi:type="dcterms:W3CDTF">2021-11-23T09:42:17Z</dcterms:modified>
</cp:coreProperties>
</file>